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4" r:id="rId1"/>
  </p:sldMasterIdLst>
  <p:notesMasterIdLst>
    <p:notesMasterId r:id="rId28"/>
  </p:notesMasterIdLst>
  <p:sldIdLst>
    <p:sldId id="256" r:id="rId2"/>
    <p:sldId id="257" r:id="rId3"/>
    <p:sldId id="258" r:id="rId4"/>
    <p:sldId id="259" r:id="rId5"/>
    <p:sldId id="260" r:id="rId6"/>
    <p:sldId id="285" r:id="rId7"/>
    <p:sldId id="263" r:id="rId8"/>
    <p:sldId id="264" r:id="rId9"/>
    <p:sldId id="265" r:id="rId10"/>
    <p:sldId id="266" r:id="rId11"/>
    <p:sldId id="267" r:id="rId12"/>
    <p:sldId id="268" r:id="rId13"/>
    <p:sldId id="269" r:id="rId14"/>
    <p:sldId id="270" r:id="rId15"/>
    <p:sldId id="273" r:id="rId16"/>
    <p:sldId id="280" r:id="rId17"/>
    <p:sldId id="284" r:id="rId18"/>
    <p:sldId id="282" r:id="rId19"/>
    <p:sldId id="277" r:id="rId20"/>
    <p:sldId id="287" r:id="rId21"/>
    <p:sldId id="283" r:id="rId22"/>
    <p:sldId id="286" r:id="rId23"/>
    <p:sldId id="278" r:id="rId24"/>
    <p:sldId id="271" r:id="rId25"/>
    <p:sldId id="281" r:id="rId26"/>
    <p:sldId id="279"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74443" autoAdjust="0"/>
  </p:normalViewPr>
  <p:slideViewPr>
    <p:cSldViewPr snapToGrid="0">
      <p:cViewPr>
        <p:scale>
          <a:sx n="75" d="100"/>
          <a:sy n="75" d="100"/>
        </p:scale>
        <p:origin x="1914" y="288"/>
      </p:cViewPr>
      <p:guideLst/>
    </p:cSldViewPr>
  </p:slideViewPr>
  <p:outlineViewPr>
    <p:cViewPr>
      <p:scale>
        <a:sx n="33" d="100"/>
        <a:sy n="33" d="100"/>
      </p:scale>
      <p:origin x="0" y="-9360"/>
    </p:cViewPr>
  </p:outlineViewPr>
  <p:notesTextViewPr>
    <p:cViewPr>
      <p:scale>
        <a:sx n="1" d="1"/>
        <a:sy n="1" d="1"/>
      </p:scale>
      <p:origin x="0" y="0"/>
    </p:cViewPr>
  </p:notesTextViewPr>
  <p:sorterViewPr>
    <p:cViewPr>
      <p:scale>
        <a:sx n="100" d="100"/>
        <a:sy n="100" d="100"/>
      </p:scale>
      <p:origin x="0" y="-61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40C185-F9A6-4457-8CAA-CCCA3E5953E0}" type="datetimeFigureOut">
              <a:rPr lang="zh-CN" altLang="en-US" smtClean="0"/>
              <a:t>2019/1/26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16EA7F-06DA-4881-975B-7158BBD0081A}" type="slidenum">
              <a:rPr lang="zh-CN" altLang="en-US" smtClean="0"/>
              <a:t>‹#›</a:t>
            </a:fld>
            <a:endParaRPr lang="zh-CN" altLang="en-US"/>
          </a:p>
        </p:txBody>
      </p:sp>
    </p:spTree>
    <p:extLst>
      <p:ext uri="{BB962C8B-B14F-4D97-AF65-F5344CB8AC3E}">
        <p14:creationId xmlns:p14="http://schemas.microsoft.com/office/powerpoint/2010/main" val="1466961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Times New Roman" panose="02020603050405020304" pitchFamily="18" charset="0"/>
                <a:cs typeface="Times New Roman" panose="02020603050405020304" pitchFamily="18" charset="0"/>
              </a:rPr>
              <a:t>Single image super-resolution is known to be an ill-posed problem, which has been studied for decades. Current state-of-the-art methods are typically time-consuming with high computational complexity. It is challenging to apply these methods to real-time applications or on devices with low computational capability. Our method ,called  Decision Tree and Extreme Learning Machine based Single image super-resolution , is very a fast and effective method for Single Image Super-Resolution. Now I will introduce our method briefly.</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FD16EA7F-06DA-4881-975B-7158BBD0081A}" type="slidenum">
              <a:rPr lang="zh-CN" altLang="en-US" smtClean="0"/>
              <a:t>1</a:t>
            </a:fld>
            <a:endParaRPr lang="zh-CN" altLang="en-US"/>
          </a:p>
        </p:txBody>
      </p:sp>
    </p:spTree>
    <p:extLst>
      <p:ext uri="{BB962C8B-B14F-4D97-AF65-F5344CB8AC3E}">
        <p14:creationId xmlns:p14="http://schemas.microsoft.com/office/powerpoint/2010/main" val="37238714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Patches are clustered by a ternary decision tree.  Patches divided into same subspace are similar enough for building an accurate and efficient mapping from low-resolution patches to corresponding high-resolution patches. An ELM is used as the mapping function. All the ELMs and the decision tree form the piecewise nonlinear Super-resolution function.</a:t>
            </a:r>
            <a:endParaRPr lang="zh-CN" altLang="en-US" dirty="0"/>
          </a:p>
        </p:txBody>
      </p:sp>
      <p:sp>
        <p:nvSpPr>
          <p:cNvPr id="4" name="灯片编号占位符 3"/>
          <p:cNvSpPr>
            <a:spLocks noGrp="1"/>
          </p:cNvSpPr>
          <p:nvPr>
            <p:ph type="sldNum" sz="quarter" idx="10"/>
          </p:nvPr>
        </p:nvSpPr>
        <p:spPr/>
        <p:txBody>
          <a:bodyPr/>
          <a:lstStyle/>
          <a:p>
            <a:fld id="{FD16EA7F-06DA-4881-975B-7158BBD0081A}" type="slidenum">
              <a:rPr lang="zh-CN" altLang="en-US" smtClean="0"/>
              <a:t>10</a:t>
            </a:fld>
            <a:endParaRPr lang="zh-CN" altLang="en-US"/>
          </a:p>
        </p:txBody>
      </p:sp>
    </p:spTree>
    <p:extLst>
      <p:ext uri="{BB962C8B-B14F-4D97-AF65-F5344CB8AC3E}">
        <p14:creationId xmlns:p14="http://schemas.microsoft.com/office/powerpoint/2010/main" val="2071056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Times New Roman" panose="02020603050405020304" pitchFamily="18" charset="0"/>
                <a:cs typeface="Times New Roman" panose="02020603050405020304" pitchFamily="18" charset="0"/>
              </a:rPr>
              <a:t>But, how to use the model above to get a high-resolution image at testing time?</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FD16EA7F-06DA-4881-975B-7158BBD0081A}" type="slidenum">
              <a:rPr lang="zh-CN" altLang="en-US" smtClean="0"/>
              <a:t>11</a:t>
            </a:fld>
            <a:endParaRPr lang="zh-CN" altLang="en-US"/>
          </a:p>
        </p:txBody>
      </p:sp>
    </p:spTree>
    <p:extLst>
      <p:ext uri="{BB962C8B-B14F-4D97-AF65-F5344CB8AC3E}">
        <p14:creationId xmlns:p14="http://schemas.microsoft.com/office/powerpoint/2010/main" val="31250466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reconstruction, DELM-SR first extracts LR image patches from input and Hadamard transform is performed on patches to compute their Hadamard patterns. The computed Hadamard patterns are then used to traverse the decision tree to locate corresponding mapping models for efficiency. Finally, these LR image patches are mapped to the HR subspaces in their corresponding leaf nodes to get the predicted HR patches.</a:t>
            </a:r>
            <a:endParaRPr lang="zh-CN" altLang="en-US" dirty="0"/>
          </a:p>
        </p:txBody>
      </p:sp>
      <p:sp>
        <p:nvSpPr>
          <p:cNvPr id="4" name="灯片编号占位符 3"/>
          <p:cNvSpPr>
            <a:spLocks noGrp="1"/>
          </p:cNvSpPr>
          <p:nvPr>
            <p:ph type="sldNum" sz="quarter" idx="10"/>
          </p:nvPr>
        </p:nvSpPr>
        <p:spPr/>
        <p:txBody>
          <a:bodyPr/>
          <a:lstStyle/>
          <a:p>
            <a:fld id="{FD16EA7F-06DA-4881-975B-7158BBD0081A}" type="slidenum">
              <a:rPr lang="zh-CN" altLang="en-US" smtClean="0"/>
              <a:t>12</a:t>
            </a:fld>
            <a:endParaRPr lang="zh-CN" altLang="en-US"/>
          </a:p>
        </p:txBody>
      </p:sp>
    </p:spTree>
    <p:extLst>
      <p:ext uri="{BB962C8B-B14F-4D97-AF65-F5344CB8AC3E}">
        <p14:creationId xmlns:p14="http://schemas.microsoft.com/office/powerpoint/2010/main" val="820966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Extensive experiments on benchmark datasets show that the utility of the proposed method for image super-resolution in speed, accuracy and robustness.</a:t>
            </a:r>
            <a:endParaRPr lang="zh-CN" altLang="en-US" dirty="0"/>
          </a:p>
        </p:txBody>
      </p:sp>
      <p:sp>
        <p:nvSpPr>
          <p:cNvPr id="4" name="灯片编号占位符 3"/>
          <p:cNvSpPr>
            <a:spLocks noGrp="1"/>
          </p:cNvSpPr>
          <p:nvPr>
            <p:ph type="sldNum" sz="quarter" idx="10"/>
          </p:nvPr>
        </p:nvSpPr>
        <p:spPr/>
        <p:txBody>
          <a:bodyPr/>
          <a:lstStyle/>
          <a:p>
            <a:fld id="{FD16EA7F-06DA-4881-975B-7158BBD0081A}" type="slidenum">
              <a:rPr lang="zh-CN" altLang="en-US" smtClean="0"/>
              <a:t>13</a:t>
            </a:fld>
            <a:endParaRPr lang="zh-CN" altLang="en-US"/>
          </a:p>
        </p:txBody>
      </p:sp>
    </p:spTree>
    <p:extLst>
      <p:ext uri="{BB962C8B-B14F-4D97-AF65-F5344CB8AC3E}">
        <p14:creationId xmlns:p14="http://schemas.microsoft.com/office/powerpoint/2010/main" val="3937674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16EA7F-06DA-4881-975B-7158BBD0081A}" type="slidenum">
              <a:rPr lang="zh-CN" altLang="en-US" smtClean="0"/>
              <a:t>14</a:t>
            </a:fld>
            <a:endParaRPr lang="zh-CN" altLang="en-US"/>
          </a:p>
        </p:txBody>
      </p:sp>
    </p:spTree>
    <p:extLst>
      <p:ext uri="{BB962C8B-B14F-4D97-AF65-F5344CB8AC3E}">
        <p14:creationId xmlns:p14="http://schemas.microsoft.com/office/powerpoint/2010/main" val="16311616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 is shown that our DELM-SR and DELM-SR+ achieve higher PSNR on most datasets in comparison with other SR algorithms.</a:t>
            </a:r>
            <a:br>
              <a:rPr lang="en-US" altLang="zh-CN" dirty="0"/>
            </a:br>
            <a:br>
              <a:rPr lang="en-US" altLang="zh-CN" dirty="0"/>
            </a:br>
            <a:endParaRPr lang="zh-CN" altLang="en-US" dirty="0"/>
          </a:p>
        </p:txBody>
      </p:sp>
      <p:sp>
        <p:nvSpPr>
          <p:cNvPr id="4" name="灯片编号占位符 3"/>
          <p:cNvSpPr>
            <a:spLocks noGrp="1"/>
          </p:cNvSpPr>
          <p:nvPr>
            <p:ph type="sldNum" sz="quarter" idx="10"/>
          </p:nvPr>
        </p:nvSpPr>
        <p:spPr/>
        <p:txBody>
          <a:bodyPr/>
          <a:lstStyle/>
          <a:p>
            <a:fld id="{FD16EA7F-06DA-4881-975B-7158BBD0081A}" type="slidenum">
              <a:rPr lang="zh-CN" altLang="en-US" smtClean="0"/>
              <a:t>15</a:t>
            </a:fld>
            <a:endParaRPr lang="zh-CN" altLang="en-US"/>
          </a:p>
        </p:txBody>
      </p:sp>
    </p:spTree>
    <p:extLst>
      <p:ext uri="{BB962C8B-B14F-4D97-AF65-F5344CB8AC3E}">
        <p14:creationId xmlns:p14="http://schemas.microsoft.com/office/powerpoint/2010/main" val="1113369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visualize the trade-off between upscaling quality and inference time of different methods on Set5 and Set14. It is obvious that our DELM-SR and DELM-SR+ methods can generate high quality images with less time compared with most state-of-the-art methods.</a:t>
            </a:r>
            <a:endParaRPr lang="zh-CN" altLang="en-US" dirty="0"/>
          </a:p>
        </p:txBody>
      </p:sp>
      <p:sp>
        <p:nvSpPr>
          <p:cNvPr id="4" name="灯片编号占位符 3"/>
          <p:cNvSpPr>
            <a:spLocks noGrp="1"/>
          </p:cNvSpPr>
          <p:nvPr>
            <p:ph type="sldNum" sz="quarter" idx="5"/>
          </p:nvPr>
        </p:nvSpPr>
        <p:spPr/>
        <p:txBody>
          <a:bodyPr/>
          <a:lstStyle/>
          <a:p>
            <a:fld id="{FD16EA7F-06DA-4881-975B-7158BBD0081A}" type="slidenum">
              <a:rPr lang="zh-CN" altLang="en-US" smtClean="0"/>
              <a:t>16</a:t>
            </a:fld>
            <a:endParaRPr lang="zh-CN" altLang="en-US"/>
          </a:p>
        </p:txBody>
      </p:sp>
    </p:spTree>
    <p:extLst>
      <p:ext uri="{BB962C8B-B14F-4D97-AF65-F5344CB8AC3E}">
        <p14:creationId xmlns:p14="http://schemas.microsoft.com/office/powerpoint/2010/main" val="26451981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Times New Roman" panose="02020603050405020304" pitchFamily="18" charset="0"/>
                <a:cs typeface="Times New Roman" panose="02020603050405020304" pitchFamily="18" charset="0"/>
              </a:rPr>
              <a:t>Table 1 shows a detailed comparison on Set14. As is shown, our method produces higher PSNR and SSIM on most images in comparison with the state-of-the-art methods.</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FD16EA7F-06DA-4881-975B-7158BBD0081A}" type="slidenum">
              <a:rPr lang="zh-CN" altLang="en-US" smtClean="0"/>
              <a:t>17</a:t>
            </a:fld>
            <a:endParaRPr lang="zh-CN" altLang="en-US"/>
          </a:p>
        </p:txBody>
      </p:sp>
    </p:spTree>
    <p:extLst>
      <p:ext uri="{BB962C8B-B14F-4D97-AF65-F5344CB8AC3E}">
        <p14:creationId xmlns:p14="http://schemas.microsoft.com/office/powerpoint/2010/main" val="8238085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a:solidFill>
                  <a:schemeClr val="tx1"/>
                </a:solidFill>
                <a:effectLst/>
                <a:latin typeface="+mn-lt"/>
                <a:ea typeface="+mn-ea"/>
                <a:cs typeface="+mn-cs"/>
              </a:rPr>
              <a:t>Blau</a:t>
            </a:r>
            <a:r>
              <a:rPr lang="en-US" altLang="zh-CN" sz="1200" b="0" i="0" kern="1200" dirty="0">
                <a:solidFill>
                  <a:schemeClr val="tx1"/>
                </a:solidFill>
                <a:effectLst/>
                <a:latin typeface="+mn-lt"/>
                <a:ea typeface="+mn-ea"/>
                <a:cs typeface="+mn-cs"/>
              </a:rPr>
              <a:t> et al. proved mathematically that the rising of PSNR and SSIM values are not always accompanied with the improvements of visual quality.  And they used the perception index (PI), which combined the no-reference image quality measures NIQE and Ma et al. , to get perceptual quality.  </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We can find that our methods have better perceptual quality with less distortion.</a:t>
            </a:r>
            <a:r>
              <a:rPr lang="en-US" altLang="zh-CN" dirty="0"/>
              <a:t> </a:t>
            </a:r>
            <a:br>
              <a:rPr lang="en-US" altLang="zh-CN" dirty="0"/>
            </a:br>
            <a:endParaRPr lang="zh-CN" altLang="en-US" dirty="0"/>
          </a:p>
        </p:txBody>
      </p:sp>
      <p:sp>
        <p:nvSpPr>
          <p:cNvPr id="4" name="灯片编号占位符 3"/>
          <p:cNvSpPr>
            <a:spLocks noGrp="1"/>
          </p:cNvSpPr>
          <p:nvPr>
            <p:ph type="sldNum" sz="quarter" idx="5"/>
          </p:nvPr>
        </p:nvSpPr>
        <p:spPr/>
        <p:txBody>
          <a:bodyPr/>
          <a:lstStyle/>
          <a:p>
            <a:fld id="{FD16EA7F-06DA-4881-975B-7158BBD0081A}" type="slidenum">
              <a:rPr lang="zh-CN" altLang="en-US" smtClean="0"/>
              <a:t>18</a:t>
            </a:fld>
            <a:endParaRPr lang="zh-CN" altLang="en-US"/>
          </a:p>
        </p:txBody>
      </p:sp>
    </p:spTree>
    <p:extLst>
      <p:ext uri="{BB962C8B-B14F-4D97-AF65-F5344CB8AC3E}">
        <p14:creationId xmlns:p14="http://schemas.microsoft.com/office/powerpoint/2010/main" val="172221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We qualitatively compare our method with the-state-of-the-art methods.  We can clear find that our method has more details and save more high frequency information than others. </a:t>
            </a:r>
            <a:endParaRPr lang="zh-CN" altLang="en-US" dirty="0"/>
          </a:p>
        </p:txBody>
      </p:sp>
      <p:sp>
        <p:nvSpPr>
          <p:cNvPr id="4" name="灯片编号占位符 3"/>
          <p:cNvSpPr>
            <a:spLocks noGrp="1"/>
          </p:cNvSpPr>
          <p:nvPr>
            <p:ph type="sldNum" sz="quarter" idx="10"/>
          </p:nvPr>
        </p:nvSpPr>
        <p:spPr/>
        <p:txBody>
          <a:bodyPr/>
          <a:lstStyle/>
          <a:p>
            <a:fld id="{FD16EA7F-06DA-4881-975B-7158BBD0081A}" type="slidenum">
              <a:rPr lang="zh-CN" altLang="en-US" smtClean="0"/>
              <a:t>19</a:t>
            </a:fld>
            <a:endParaRPr lang="zh-CN" altLang="en-US"/>
          </a:p>
        </p:txBody>
      </p:sp>
    </p:spTree>
    <p:extLst>
      <p:ext uri="{BB962C8B-B14F-4D97-AF65-F5344CB8AC3E}">
        <p14:creationId xmlns:p14="http://schemas.microsoft.com/office/powerpoint/2010/main" val="1297723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cs typeface="Times New Roman" panose="02020603050405020304" pitchFamily="18" charset="0"/>
              </a:rPr>
              <a:t>There are four important parts mainly to be introduced: Introduction to ELMs, Proposed Method, </a:t>
            </a:r>
            <a:r>
              <a:rPr lang="en-US" altLang="zh-CN" sz="1200" dirty="0">
                <a:latin typeface="Times New Roman" panose="02020603050405020304" pitchFamily="18" charset="0"/>
                <a:cs typeface="Times New Roman" panose="02020603050405020304" pitchFamily="18" charset="0"/>
              </a:rPr>
              <a:t>Experiments and Analysis, and Conclusions</a:t>
            </a:r>
          </a:p>
        </p:txBody>
      </p:sp>
      <p:sp>
        <p:nvSpPr>
          <p:cNvPr id="4" name="灯片编号占位符 3"/>
          <p:cNvSpPr>
            <a:spLocks noGrp="1"/>
          </p:cNvSpPr>
          <p:nvPr>
            <p:ph type="sldNum" sz="quarter" idx="10"/>
          </p:nvPr>
        </p:nvSpPr>
        <p:spPr/>
        <p:txBody>
          <a:bodyPr/>
          <a:lstStyle/>
          <a:p>
            <a:fld id="{FD16EA7F-06DA-4881-975B-7158BBD0081A}" type="slidenum">
              <a:rPr lang="zh-CN" altLang="en-US" smtClean="0"/>
              <a:t>2</a:t>
            </a:fld>
            <a:endParaRPr lang="zh-CN" altLang="en-US"/>
          </a:p>
        </p:txBody>
      </p:sp>
    </p:spTree>
    <p:extLst>
      <p:ext uri="{BB962C8B-B14F-4D97-AF65-F5344CB8AC3E}">
        <p14:creationId xmlns:p14="http://schemas.microsoft.com/office/powerpoint/2010/main" val="17309586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16EA7F-06DA-4881-975B-7158BBD0081A}" type="slidenum">
              <a:rPr lang="zh-CN" altLang="en-US" smtClean="0"/>
              <a:t>20</a:t>
            </a:fld>
            <a:endParaRPr lang="zh-CN" altLang="en-US"/>
          </a:p>
        </p:txBody>
      </p:sp>
    </p:spTree>
    <p:extLst>
      <p:ext uri="{BB962C8B-B14F-4D97-AF65-F5344CB8AC3E}">
        <p14:creationId xmlns:p14="http://schemas.microsoft.com/office/powerpoint/2010/main" val="22333278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b="1" dirty="0"/>
                  <a:t>Simple-ELM-SR</a:t>
                </a:r>
                <a:r>
                  <a:rPr lang="en-US" altLang="zh-CN" dirty="0"/>
                  <a:t>. ELM is used to learn a mapping function from LR space to HR space directly without dividing patches into different subspaces.</a:t>
                </a:r>
              </a:p>
              <a:p>
                <a:endParaRPr lang="en-US" altLang="zh-CN" dirty="0"/>
              </a:p>
              <a:p>
                <a:r>
                  <a:rPr lang="en-US" altLang="zh-CN" b="1" dirty="0"/>
                  <a:t>K-Means-ELM-SR</a:t>
                </a:r>
                <a:r>
                  <a:rPr lang="en-US" altLang="zh-CN" dirty="0"/>
                  <a:t> The LR space is first divided into several subspaces by K-Means, then ELM is applied to learn mapping models for each subspace. The number of centroids is set to 1000, which is approximate to the number of leaf nodes in our method.</a:t>
                </a:r>
              </a:p>
              <a:p>
                <a:endParaRPr lang="en-US" altLang="zh-CN" dirty="0"/>
              </a:p>
              <a:p>
                <a:r>
                  <a:rPr lang="en-US" altLang="zh-CN" b="1" dirty="0"/>
                  <a:t>DT-linear-SR. </a:t>
                </a:r>
                <a:r>
                  <a:rPr lang="en-US" altLang="zh-CN" dirty="0"/>
                  <a:t>Different from K-Means-ELM-SR, the LR space is divided by a Hadamard decision tree. Moreover, linear regression instead of ELM is adopted as mapping models.</a:t>
                </a:r>
              </a:p>
              <a:p>
                <a:endParaRPr lang="en-US" altLang="zh-CN" dirty="0"/>
              </a:p>
              <a:p>
                <a:r>
                  <a:rPr lang="en-US" altLang="zh-CN" b="1" dirty="0"/>
                  <a:t>DELM-overlap-SR. </a:t>
                </a:r>
                <a:r>
                  <a:rPr lang="en-US" altLang="zh-CN" dirty="0"/>
                  <a:t>The LR patches and HR patches are both overlapped and we set the size of LR patches to </a:t>
                </a:r>
                <a14:m>
                  <m:oMath xmlns:m="http://schemas.openxmlformats.org/officeDocument/2006/math">
                    <m:r>
                      <a:rPr lang="en-US" altLang="zh-CN" b="0" i="1" smtClean="0">
                        <a:latin typeface="Cambria Math" panose="02040503050406030204" pitchFamily="18" charset="0"/>
                      </a:rPr>
                      <m:t>4</m:t>
                    </m:r>
                    <m:r>
                      <a:rPr lang="en-US" altLang="zh-CN" b="0" i="1" smtClean="0">
                        <a:latin typeface="Cambria Math" panose="02040503050406030204" pitchFamily="18" charset="0"/>
                        <a:ea typeface="Cambria Math" panose="02040503050406030204" pitchFamily="18" charset="0"/>
                      </a:rPr>
                      <m:t>×4</m:t>
                    </m:r>
                  </m:oMath>
                </a14:m>
                <a:r>
                  <a:rPr lang="en-US" altLang="zh-CN" dirty="0"/>
                  <a:t> and HR patches to </a:t>
                </a:r>
                <a14:m>
                  <m:oMath xmlns:m="http://schemas.openxmlformats.org/officeDocument/2006/math">
                    <m:r>
                      <a:rPr lang="en-US" altLang="zh-CN" b="0" i="1" smtClean="0">
                        <a:latin typeface="Cambria Math" panose="02040503050406030204" pitchFamily="18" charset="0"/>
                      </a:rPr>
                      <m:t>8</m:t>
                    </m:r>
                    <m:r>
                      <a:rPr lang="en-US" altLang="zh-CN" b="0" i="1" smtClean="0">
                        <a:latin typeface="Cambria Math" panose="02040503050406030204" pitchFamily="18" charset="0"/>
                        <a:ea typeface="Cambria Math" panose="02040503050406030204" pitchFamily="18" charset="0"/>
                      </a:rPr>
                      <m:t>×8</m:t>
                    </m:r>
                  </m:oMath>
                </a14:m>
                <a:r>
                  <a:rPr lang="en-US" altLang="zh-CN" dirty="0"/>
                  <a:t> . At the same time, strides in LR and HR patches are both [1,1].</a:t>
                </a:r>
              </a:p>
              <a:p>
                <a:endParaRPr lang="en-US" altLang="zh-CN" dirty="0"/>
              </a:p>
              <a:p>
                <a:r>
                  <a:rPr lang="en-US" altLang="zh-CN" dirty="0"/>
                  <a:t> We can find that dividing patches into subspaces is more accurate and efficient by using K-Means (+0.49dB) and decision tree (+0.53dB) than simple-ELM-SR. Nonlinear mappings have better performance than Linear mappings. Overlapping in HR images is harmful for reconstructing image with high quality.</a:t>
                </a:r>
                <a:endParaRPr lang="zh-CN" altLang="en-US" dirty="0"/>
              </a:p>
            </p:txBody>
          </p:sp>
        </mc:Choice>
        <mc:Fallback xmlns="">
          <p:sp>
            <p:nvSpPr>
              <p:cNvPr id="3" name="备注占位符 2"/>
              <p:cNvSpPr>
                <a:spLocks noGrp="1"/>
              </p:cNvSpPr>
              <p:nvPr>
                <p:ph type="body" idx="1"/>
              </p:nvPr>
            </p:nvSpPr>
            <p:spPr/>
            <p:txBody>
              <a:bodyPr/>
              <a:lstStyle/>
              <a:p>
                <a:r>
                  <a:rPr lang="en-US" altLang="zh-CN" b="1" dirty="0"/>
                  <a:t>Simple-ELM-SR</a:t>
                </a:r>
                <a:r>
                  <a:rPr lang="en-US" altLang="zh-CN" dirty="0"/>
                  <a:t>. ELM is used to learn a mapping function from LR space to HR space directly without dividing patches into different subspaces.</a:t>
                </a:r>
              </a:p>
              <a:p>
                <a:endParaRPr lang="en-US" altLang="zh-CN" dirty="0"/>
              </a:p>
              <a:p>
                <a:r>
                  <a:rPr lang="en-US" altLang="zh-CN" b="1" dirty="0"/>
                  <a:t>K-Means-ELM-SR</a:t>
                </a:r>
                <a:r>
                  <a:rPr lang="en-US" altLang="zh-CN" dirty="0"/>
                  <a:t> The LR space is first divided into several subspaces by K-Means, then ELM is applied to learn mapping models for each subspace. The number of centroids is set to 1000, which is approximate to the number of leaf nodes in our method.</a:t>
                </a:r>
              </a:p>
              <a:p>
                <a:endParaRPr lang="en-US" altLang="zh-CN" dirty="0"/>
              </a:p>
              <a:p>
                <a:r>
                  <a:rPr lang="en-US" altLang="zh-CN" b="1" dirty="0"/>
                  <a:t>DT-linear-SR. </a:t>
                </a:r>
                <a:r>
                  <a:rPr lang="en-US" altLang="zh-CN" dirty="0"/>
                  <a:t>Different from K-Means-ELM-SR, the LR space is divided by a Hadamard decision tree. Moreover, linear regression instead of ELM is adopted as mapping models.</a:t>
                </a:r>
              </a:p>
              <a:p>
                <a:endParaRPr lang="en-US" altLang="zh-CN" dirty="0"/>
              </a:p>
              <a:p>
                <a:r>
                  <a:rPr lang="en-US" altLang="zh-CN" b="1" dirty="0"/>
                  <a:t>DELM-overlap-SR. </a:t>
                </a:r>
                <a:r>
                  <a:rPr lang="en-US" altLang="zh-CN" dirty="0"/>
                  <a:t>The LR patches and HR patches are both overlapped and we set the size of LR patches to </a:t>
                </a:r>
                <a:r>
                  <a:rPr lang="en-US" altLang="zh-CN" b="0" i="0">
                    <a:latin typeface="Cambria Math" panose="02040503050406030204" pitchFamily="18" charset="0"/>
                  </a:rPr>
                  <a:t>4</a:t>
                </a:r>
                <a:r>
                  <a:rPr lang="en-US" altLang="zh-CN" b="0" i="0">
                    <a:latin typeface="Cambria Math" panose="02040503050406030204" pitchFamily="18" charset="0"/>
                    <a:ea typeface="Cambria Math" panose="02040503050406030204" pitchFamily="18" charset="0"/>
                  </a:rPr>
                  <a:t>×4</a:t>
                </a:r>
                <a:r>
                  <a:rPr lang="en-US" altLang="zh-CN" dirty="0"/>
                  <a:t> and HR patches to </a:t>
                </a:r>
                <a:r>
                  <a:rPr lang="en-US" altLang="zh-CN" b="0" i="0">
                    <a:latin typeface="Cambria Math" panose="02040503050406030204" pitchFamily="18" charset="0"/>
                  </a:rPr>
                  <a:t>8</a:t>
                </a:r>
                <a:r>
                  <a:rPr lang="en-US" altLang="zh-CN" b="0" i="0">
                    <a:latin typeface="Cambria Math" panose="02040503050406030204" pitchFamily="18" charset="0"/>
                    <a:ea typeface="Cambria Math" panose="02040503050406030204" pitchFamily="18" charset="0"/>
                  </a:rPr>
                  <a:t>×8</a:t>
                </a:r>
                <a:r>
                  <a:rPr lang="en-US" altLang="zh-CN" dirty="0"/>
                  <a:t> . At the same time, strides in LR and HR patches are both [1,1].</a:t>
                </a:r>
              </a:p>
              <a:p>
                <a:endParaRPr lang="en-US" altLang="zh-CN" dirty="0"/>
              </a:p>
              <a:p>
                <a:r>
                  <a:rPr lang="en-US" altLang="zh-CN" dirty="0"/>
                  <a:t> We can find that dividing patches into subspaces is more accurate and efficient by using K-Means (+0.49dB) and decision tree (+0.53dB) than simple-ELM-SR. Nonlinear mappings have better performance than Linear mappings. Overlapping in HR images is harmful for reconstructing image with high quality.</a:t>
                </a:r>
                <a:endParaRPr lang="zh-CN" altLang="en-US" dirty="0"/>
              </a:p>
            </p:txBody>
          </p:sp>
        </mc:Fallback>
      </mc:AlternateContent>
      <p:sp>
        <p:nvSpPr>
          <p:cNvPr id="4" name="灯片编号占位符 3"/>
          <p:cNvSpPr>
            <a:spLocks noGrp="1"/>
          </p:cNvSpPr>
          <p:nvPr>
            <p:ph type="sldNum" sz="quarter" idx="5"/>
          </p:nvPr>
        </p:nvSpPr>
        <p:spPr/>
        <p:txBody>
          <a:bodyPr/>
          <a:lstStyle/>
          <a:p>
            <a:fld id="{FD16EA7F-06DA-4881-975B-7158BBD0081A}" type="slidenum">
              <a:rPr lang="zh-CN" altLang="en-US" smtClean="0"/>
              <a:t>21</a:t>
            </a:fld>
            <a:endParaRPr lang="zh-CN" altLang="en-US"/>
          </a:p>
        </p:txBody>
      </p:sp>
    </p:spTree>
    <p:extLst>
      <p:ext uri="{BB962C8B-B14F-4D97-AF65-F5344CB8AC3E}">
        <p14:creationId xmlns:p14="http://schemas.microsoft.com/office/powerpoint/2010/main" val="1821332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also use our method and the state-of-the-art methods to produce images in different conditions. It is shown that our method is more robust and has better performance under different conditions compared with the state-of-the-art methods.</a:t>
            </a:r>
            <a:endParaRPr lang="zh-CN" altLang="en-US" dirty="0"/>
          </a:p>
        </p:txBody>
      </p:sp>
      <p:sp>
        <p:nvSpPr>
          <p:cNvPr id="4" name="灯片编号占位符 3"/>
          <p:cNvSpPr>
            <a:spLocks noGrp="1"/>
          </p:cNvSpPr>
          <p:nvPr>
            <p:ph type="sldNum" sz="quarter" idx="5"/>
          </p:nvPr>
        </p:nvSpPr>
        <p:spPr/>
        <p:txBody>
          <a:bodyPr/>
          <a:lstStyle/>
          <a:p>
            <a:fld id="{FD16EA7F-06DA-4881-975B-7158BBD0081A}" type="slidenum">
              <a:rPr lang="zh-CN" altLang="en-US" smtClean="0"/>
              <a:t>22</a:t>
            </a:fld>
            <a:endParaRPr lang="zh-CN" altLang="en-US"/>
          </a:p>
        </p:txBody>
      </p:sp>
    </p:spTree>
    <p:extLst>
      <p:ext uri="{BB962C8B-B14F-4D97-AF65-F5344CB8AC3E}">
        <p14:creationId xmlns:p14="http://schemas.microsoft.com/office/powerpoint/2010/main" val="886708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16EA7F-06DA-4881-975B-7158BBD0081A}" type="slidenum">
              <a:rPr lang="zh-CN" altLang="en-US" smtClean="0"/>
              <a:t>23</a:t>
            </a:fld>
            <a:endParaRPr lang="zh-CN" altLang="en-US"/>
          </a:p>
        </p:txBody>
      </p:sp>
    </p:spTree>
    <p:extLst>
      <p:ext uri="{BB962C8B-B14F-4D97-AF65-F5344CB8AC3E}">
        <p14:creationId xmlns:p14="http://schemas.microsoft.com/office/powerpoint/2010/main" val="2803183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The number of hidden nodes L and the regularization parameter C are important for good reconstruction performance. We verify the impact of performance on the two factors with the same decision tree. We set L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t> {10,60,110,...,460} and C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 </m:t>
                    </m:r>
                  </m:oMath>
                </a14:m>
                <a:r>
                  <a:rPr lang="en-US" altLang="zh-CN" dirty="0"/>
                  <a:t>{0.001, 0.01, 0.05, 0.1, 0.5, 1,</a:t>
                </a:r>
                <a:r>
                  <a:rPr lang="en-US" altLang="zh-CN" baseline="0" dirty="0"/>
                  <a:t> </a:t>
                </a:r>
                <a:r>
                  <a:rPr lang="en-US" altLang="zh-CN" dirty="0"/>
                  <a:t>10, 50, 100} in experiments. </a:t>
                </a:r>
              </a:p>
              <a:p>
                <a:endParaRPr lang="en-US" altLang="zh-CN" dirty="0"/>
              </a:p>
              <a:p>
                <a:r>
                  <a:rPr lang="en-US" altLang="zh-CN" dirty="0"/>
                  <a:t>We can observe that the proposed method is more sensitive to the regularization parameter. A relative small regularization parameter with an appropriate number of hidden nodes typically can improve the PSNR.</a:t>
                </a:r>
                <a:br>
                  <a:rPr lang="en-US" altLang="zh-CN" dirty="0"/>
                </a:br>
                <a:br>
                  <a:rPr lang="en-US" altLang="zh-CN" dirty="0"/>
                </a:br>
                <a:endParaRPr lang="zh-CN" altLang="en-US" dirty="0"/>
              </a:p>
            </p:txBody>
          </p:sp>
        </mc:Choice>
        <mc:Fallback xmlns="">
          <p:sp>
            <p:nvSpPr>
              <p:cNvPr id="3" name="备注占位符 2"/>
              <p:cNvSpPr>
                <a:spLocks noGrp="1"/>
              </p:cNvSpPr>
              <p:nvPr>
                <p:ph type="body" idx="1"/>
              </p:nvPr>
            </p:nvSpPr>
            <p:spPr/>
            <p:txBody>
              <a:bodyPr/>
              <a:lstStyle/>
              <a:p>
                <a:r>
                  <a:rPr lang="en-US" altLang="zh-CN" dirty="0"/>
                  <a:t>The number of hidden nodes L and the regularization parameter C are important for good reconstruction performance. We verify the impact of performance on the two factors with the same decision tree. We set L </a:t>
                </a:r>
                <a:r>
                  <a:rPr lang="en-US" altLang="zh-CN" i="0">
                    <a:latin typeface="Cambria Math" panose="02040503050406030204" pitchFamily="18" charset="0"/>
                    <a:ea typeface="Cambria Math" panose="02040503050406030204" pitchFamily="18" charset="0"/>
                  </a:rPr>
                  <a:t>∈</a:t>
                </a:r>
                <a:r>
                  <a:rPr lang="en-US" altLang="zh-CN" dirty="0"/>
                  <a:t> {10,60,110,...,460} and C </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 </a:t>
                </a:r>
                <a:r>
                  <a:rPr lang="en-US" altLang="zh-CN" dirty="0"/>
                  <a:t>{0.001, 0.01, 0.05, 0.1, 0.5, 1,</a:t>
                </a:r>
                <a:r>
                  <a:rPr lang="en-US" altLang="zh-CN" baseline="0" dirty="0"/>
                  <a:t> </a:t>
                </a:r>
                <a:r>
                  <a:rPr lang="en-US" altLang="zh-CN" dirty="0"/>
                  <a:t>10, 50, 100</a:t>
                </a:r>
                <a:r>
                  <a:rPr lang="en-US" altLang="zh-CN" baseline="0" dirty="0"/>
                  <a:t> </a:t>
                </a:r>
                <a:r>
                  <a:rPr lang="en-US" altLang="zh-CN" dirty="0"/>
                  <a:t>} in experiments. We can observe that the proposed method is more sensitive to the regularization parameter. A relative small regularization parameter with an appropriate number of hidden nodes typically can improve the PSNR</a:t>
                </a:r>
                <a:br>
                  <a:rPr lang="en-US" altLang="zh-CN" dirty="0"/>
                </a:br>
                <a:br>
                  <a:rPr lang="en-US" altLang="zh-CN" dirty="0"/>
                </a:br>
                <a:endParaRPr lang="zh-CN" altLang="en-US" dirty="0"/>
              </a:p>
            </p:txBody>
          </p:sp>
        </mc:Fallback>
      </mc:AlternateContent>
      <p:sp>
        <p:nvSpPr>
          <p:cNvPr id="4" name="灯片编号占位符 3"/>
          <p:cNvSpPr>
            <a:spLocks noGrp="1"/>
          </p:cNvSpPr>
          <p:nvPr>
            <p:ph type="sldNum" sz="quarter" idx="10"/>
          </p:nvPr>
        </p:nvSpPr>
        <p:spPr/>
        <p:txBody>
          <a:bodyPr/>
          <a:lstStyle/>
          <a:p>
            <a:fld id="{FD16EA7F-06DA-4881-975B-7158BBD0081A}" type="slidenum">
              <a:rPr lang="zh-CN" altLang="en-US" smtClean="0"/>
              <a:t>24</a:t>
            </a:fld>
            <a:endParaRPr lang="zh-CN" altLang="en-US"/>
          </a:p>
        </p:txBody>
      </p:sp>
    </p:spTree>
    <p:extLst>
      <p:ext uri="{BB962C8B-B14F-4D97-AF65-F5344CB8AC3E}">
        <p14:creationId xmlns:p14="http://schemas.microsoft.com/office/powerpoint/2010/main" val="31071006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An H-ELM can be represented with two components: an ELM-based sparse autoencoder (1...(n-1)</a:t>
            </a:r>
            <a:r>
              <a:rPr lang="en-US" altLang="zh-CN" sz="1200" b="0" i="0" kern="1200" dirty="0" err="1">
                <a:solidFill>
                  <a:schemeClr val="tx1"/>
                </a:solidFill>
                <a:effectLst/>
                <a:latin typeface="+mn-lt"/>
                <a:ea typeface="+mn-ea"/>
                <a:cs typeface="+mn-cs"/>
              </a:rPr>
              <a:t>th</a:t>
            </a:r>
            <a:r>
              <a:rPr lang="en-US" altLang="zh-CN" sz="1200" b="0" i="0" kern="1200" dirty="0">
                <a:solidFill>
                  <a:schemeClr val="tx1"/>
                </a:solidFill>
                <a:effectLst/>
                <a:latin typeface="+mn-lt"/>
                <a:ea typeface="+mn-ea"/>
                <a:cs typeface="+mn-cs"/>
              </a:rPr>
              <a:t> layer) and a classification ELM (the last layer).</a:t>
            </a:r>
          </a:p>
          <a:p>
            <a:endParaRPr lang="en-US" altLang="zh-CN" sz="1200" b="0" i="0" kern="1200" dirty="0">
              <a:solidFill>
                <a:schemeClr val="tx1"/>
              </a:solidFill>
              <a:effectLst/>
              <a:latin typeface="+mn-lt"/>
              <a:ea typeface="+mn-ea"/>
              <a:cs typeface="+mn-cs"/>
            </a:endParaRPr>
          </a:p>
          <a:p>
            <a:r>
              <a:rPr lang="en-US" altLang="zh-CN" dirty="0"/>
              <a:t>We can find that when the number of layers increases to 2, little improvement of average PSNR is found; whereas the average PSNR drops significantly when the number of layers increases from 2 to 11. We suppose that this is due to the architecture of autoencoder, which makes loss of detailed information be accumulated with increasing number of layers.</a:t>
            </a:r>
            <a:br>
              <a:rPr lang="en-US" altLang="zh-CN" dirty="0"/>
            </a:br>
            <a:endParaRPr lang="zh-CN" altLang="en-US" dirty="0"/>
          </a:p>
        </p:txBody>
      </p:sp>
      <p:sp>
        <p:nvSpPr>
          <p:cNvPr id="4" name="灯片编号占位符 3"/>
          <p:cNvSpPr>
            <a:spLocks noGrp="1"/>
          </p:cNvSpPr>
          <p:nvPr>
            <p:ph type="sldNum" sz="quarter" idx="10"/>
          </p:nvPr>
        </p:nvSpPr>
        <p:spPr/>
        <p:txBody>
          <a:bodyPr/>
          <a:lstStyle/>
          <a:p>
            <a:fld id="{FD16EA7F-06DA-4881-975B-7158BBD0081A}" type="slidenum">
              <a:rPr lang="zh-CN" altLang="en-US" smtClean="0"/>
              <a:t>25</a:t>
            </a:fld>
            <a:endParaRPr lang="zh-CN" altLang="en-US"/>
          </a:p>
        </p:txBody>
      </p:sp>
    </p:spTree>
    <p:extLst>
      <p:ext uri="{BB962C8B-B14F-4D97-AF65-F5344CB8AC3E}">
        <p14:creationId xmlns:p14="http://schemas.microsoft.com/office/powerpoint/2010/main" val="11563798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16EA7F-06DA-4881-975B-7158BBD0081A}" type="slidenum">
              <a:rPr lang="zh-CN" altLang="en-US" smtClean="0"/>
              <a:t>26</a:t>
            </a:fld>
            <a:endParaRPr lang="zh-CN" altLang="en-US"/>
          </a:p>
        </p:txBody>
      </p:sp>
    </p:spTree>
    <p:extLst>
      <p:ext uri="{BB962C8B-B14F-4D97-AF65-F5344CB8AC3E}">
        <p14:creationId xmlns:p14="http://schemas.microsoft.com/office/powerpoint/2010/main" val="223829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16EA7F-06DA-4881-975B-7158BBD0081A}" type="slidenum">
              <a:rPr lang="zh-CN" altLang="en-US" smtClean="0"/>
              <a:t>3</a:t>
            </a:fld>
            <a:endParaRPr lang="zh-CN" altLang="en-US"/>
          </a:p>
        </p:txBody>
      </p:sp>
    </p:spTree>
    <p:extLst>
      <p:ext uri="{BB962C8B-B14F-4D97-AF65-F5344CB8AC3E}">
        <p14:creationId xmlns:p14="http://schemas.microsoft.com/office/powerpoint/2010/main" val="1664426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Structure of an ELM. n is the number of nodes in the input layer. The parameters between input layer and hidden layer are generated randomly, thus H is easily computed. Based on H, the ELM degenerates to a simple linear regression problem, where the parameter </a:t>
                </a:r>
                <a14:m>
                  <m:oMath xmlns:m="http://schemas.openxmlformats.org/officeDocument/2006/math">
                    <m:r>
                      <a:rPr lang="zh-CN" altLang="en-US" i="1" dirty="0" smtClean="0">
                        <a:latin typeface="Cambria Math" panose="02040503050406030204" pitchFamily="18" charset="0"/>
                      </a:rPr>
                      <m:t>𝛽</m:t>
                    </m:r>
                    <m:r>
                      <a:rPr lang="en-US" altLang="zh-CN" b="0" i="1" dirty="0" smtClean="0">
                        <a:latin typeface="Cambria Math" panose="02040503050406030204" pitchFamily="18" charset="0"/>
                      </a:rPr>
                      <m:t> </m:t>
                    </m:r>
                  </m:oMath>
                </a14:m>
                <a:r>
                  <a:rPr lang="en-US" altLang="zh-CN" dirty="0"/>
                  <a:t>between the hidden layer and the output layer can be easily and quickly solved.</a:t>
                </a: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Structure of an ELM. n is the number of nodes in the input layer. The parameters between input layer and hidden layer are generated randomly, thus H is easily computed. Based on $H$, the ELM degenerates to a simple linear regression problem, where the parameter </a:t>
                </a:r>
                <a:r>
                  <a:rPr lang="zh-CN" altLang="en-US" i="0" dirty="0">
                    <a:latin typeface="Cambria Math" panose="02040503050406030204" pitchFamily="18" charset="0"/>
                  </a:rPr>
                  <a:t>𝛽</a:t>
                </a:r>
                <a:r>
                  <a:rPr lang="en-US" altLang="zh-CN" b="0" i="0" dirty="0">
                    <a:latin typeface="Cambria Math" panose="02040503050406030204" pitchFamily="18" charset="0"/>
                  </a:rPr>
                  <a:t> </a:t>
                </a:r>
                <a:r>
                  <a:rPr lang="en-US" altLang="zh-CN" dirty="0"/>
                  <a:t>between the hidden layer and the output layer can be easily and quickly solved.</a:t>
                </a:r>
                <a:endParaRPr lang="zh-CN" altLang="en-US" dirty="0"/>
              </a:p>
            </p:txBody>
          </p:sp>
        </mc:Fallback>
      </mc:AlternateContent>
      <p:sp>
        <p:nvSpPr>
          <p:cNvPr id="4" name="灯片编号占位符 3"/>
          <p:cNvSpPr>
            <a:spLocks noGrp="1"/>
          </p:cNvSpPr>
          <p:nvPr>
            <p:ph type="sldNum" sz="quarter" idx="10"/>
          </p:nvPr>
        </p:nvSpPr>
        <p:spPr/>
        <p:txBody>
          <a:bodyPr/>
          <a:lstStyle/>
          <a:p>
            <a:fld id="{FD16EA7F-06DA-4881-975B-7158BBD0081A}" type="slidenum">
              <a:rPr lang="zh-CN" altLang="en-US" smtClean="0"/>
              <a:t>4</a:t>
            </a:fld>
            <a:endParaRPr lang="zh-CN" altLang="en-US"/>
          </a:p>
        </p:txBody>
      </p:sp>
    </p:spTree>
    <p:extLst>
      <p:ext uri="{BB962C8B-B14F-4D97-AF65-F5344CB8AC3E}">
        <p14:creationId xmlns:p14="http://schemas.microsoft.com/office/powerpoint/2010/main" val="1011958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Proposed Method.</a:t>
            </a:r>
            <a:endParaRPr lang="zh-CN" altLang="en-US" dirty="0"/>
          </a:p>
        </p:txBody>
      </p:sp>
      <p:sp>
        <p:nvSpPr>
          <p:cNvPr id="4" name="灯片编号占位符 3"/>
          <p:cNvSpPr>
            <a:spLocks noGrp="1"/>
          </p:cNvSpPr>
          <p:nvPr>
            <p:ph type="sldNum" sz="quarter" idx="10"/>
          </p:nvPr>
        </p:nvSpPr>
        <p:spPr/>
        <p:txBody>
          <a:bodyPr/>
          <a:lstStyle/>
          <a:p>
            <a:fld id="{FD16EA7F-06DA-4881-975B-7158BBD0081A}" type="slidenum">
              <a:rPr lang="zh-CN" altLang="en-US" smtClean="0"/>
              <a:t>5</a:t>
            </a:fld>
            <a:endParaRPr lang="zh-CN" altLang="en-US"/>
          </a:p>
        </p:txBody>
      </p:sp>
    </p:spTree>
    <p:extLst>
      <p:ext uri="{BB962C8B-B14F-4D97-AF65-F5344CB8AC3E}">
        <p14:creationId xmlns:p14="http://schemas.microsoft.com/office/powerpoint/2010/main" val="4050854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Times New Roman" panose="02020603050405020304" pitchFamily="18" charset="0"/>
                <a:cs typeface="Times New Roman" panose="02020603050405020304" pitchFamily="18" charset="0"/>
              </a:rPr>
              <a:t>The core idea of our proposed method is to divide the LR feature space into several subspaces, where a separate mapping from LR to HR patches is learned for each subspace.  We use Hadamard Matrix to extract the features of patches and divide each node in the decision tree into three ones. Hadamard Matrix can be generated iteratively. </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FD16EA7F-06DA-4881-975B-7158BBD0081A}" type="slidenum">
              <a:rPr lang="zh-CN" altLang="en-US" smtClean="0"/>
              <a:t>6</a:t>
            </a:fld>
            <a:endParaRPr lang="zh-CN" altLang="en-US"/>
          </a:p>
        </p:txBody>
      </p:sp>
    </p:spTree>
    <p:extLst>
      <p:ext uri="{BB962C8B-B14F-4D97-AF65-F5344CB8AC3E}">
        <p14:creationId xmlns:p14="http://schemas.microsoft.com/office/powerpoint/2010/main" val="2105248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Times New Roman" panose="02020603050405020304" pitchFamily="18" charset="0"/>
                <a:cs typeface="Times New Roman" panose="02020603050405020304" pitchFamily="18" charset="0"/>
              </a:rPr>
              <a:t>Starting from the root node that contains all the patches, the algorithm divides the patches in each node into three child nodes according to the extracted Hadamard patterns and two experimentally determined thresholds in the node.</a:t>
            </a:r>
            <a:endParaRPr lang="zh-CN" altLang="en-US" sz="1200" dirty="0">
              <a:latin typeface="Times New Roman" panose="02020603050405020304" pitchFamily="18" charset="0"/>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FD16EA7F-06DA-4881-975B-7158BBD0081A}" type="slidenum">
              <a:rPr lang="zh-CN" altLang="en-US" smtClean="0"/>
              <a:t>7</a:t>
            </a:fld>
            <a:endParaRPr lang="zh-CN" altLang="en-US"/>
          </a:p>
        </p:txBody>
      </p:sp>
    </p:spTree>
    <p:extLst>
      <p:ext uri="{BB962C8B-B14F-4D97-AF65-F5344CB8AC3E}">
        <p14:creationId xmlns:p14="http://schemas.microsoft.com/office/powerpoint/2010/main" val="2800245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16EA7F-06DA-4881-975B-7158BBD0081A}" type="slidenum">
              <a:rPr lang="zh-CN" altLang="en-US" smtClean="0"/>
              <a:t>8</a:t>
            </a:fld>
            <a:endParaRPr lang="zh-CN" altLang="en-US"/>
          </a:p>
        </p:txBody>
      </p:sp>
    </p:spTree>
    <p:extLst>
      <p:ext uri="{BB962C8B-B14F-4D97-AF65-F5344CB8AC3E}">
        <p14:creationId xmlns:p14="http://schemas.microsoft.com/office/powerpoint/2010/main" val="2971381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16EA7F-06DA-4881-975B-7158BBD0081A}" type="slidenum">
              <a:rPr lang="zh-CN" altLang="en-US" smtClean="0"/>
              <a:t>9</a:t>
            </a:fld>
            <a:endParaRPr lang="zh-CN" altLang="en-US"/>
          </a:p>
        </p:txBody>
      </p:sp>
    </p:spTree>
    <p:extLst>
      <p:ext uri="{BB962C8B-B14F-4D97-AF65-F5344CB8AC3E}">
        <p14:creationId xmlns:p14="http://schemas.microsoft.com/office/powerpoint/2010/main" val="3611277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3516B75-1A8A-468C-BB0B-F811CA1262AA}" type="datetimeFigureOut">
              <a:rPr lang="zh-CN" altLang="en-US" smtClean="0"/>
              <a:t>2019/1/26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C980E8F-DA74-45CA-B70B-07FB0F610DF5}" type="slidenum">
              <a:rPr lang="zh-CN" altLang="en-US" smtClean="0"/>
              <a:t>‹#›</a:t>
            </a:fld>
            <a:endParaRPr lang="zh-CN" altLang="en-US"/>
          </a:p>
        </p:txBody>
      </p:sp>
    </p:spTree>
    <p:extLst>
      <p:ext uri="{BB962C8B-B14F-4D97-AF65-F5344CB8AC3E}">
        <p14:creationId xmlns:p14="http://schemas.microsoft.com/office/powerpoint/2010/main" val="3666234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3516B75-1A8A-468C-BB0B-F811CA1262AA}" type="datetimeFigureOut">
              <a:rPr lang="zh-CN" altLang="en-US" smtClean="0"/>
              <a:t>2019/1/26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C980E8F-DA74-45CA-B70B-07FB0F610DF5}" type="slidenum">
              <a:rPr lang="zh-CN" altLang="en-US" smtClean="0"/>
              <a:t>‹#›</a:t>
            </a:fld>
            <a:endParaRPr lang="zh-CN" altLang="en-US"/>
          </a:p>
        </p:txBody>
      </p:sp>
    </p:spTree>
    <p:extLst>
      <p:ext uri="{BB962C8B-B14F-4D97-AF65-F5344CB8AC3E}">
        <p14:creationId xmlns:p14="http://schemas.microsoft.com/office/powerpoint/2010/main" val="3073331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3516B75-1A8A-468C-BB0B-F811CA1262AA}" type="datetimeFigureOut">
              <a:rPr lang="zh-CN" altLang="en-US" smtClean="0"/>
              <a:t>2019/1/26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C980E8F-DA74-45CA-B70B-07FB0F610DF5}" type="slidenum">
              <a:rPr lang="zh-CN" altLang="en-US" smtClean="0"/>
              <a:t>‹#›</a:t>
            </a:fld>
            <a:endParaRPr lang="zh-CN" altLang="en-US"/>
          </a:p>
        </p:txBody>
      </p:sp>
    </p:spTree>
    <p:extLst>
      <p:ext uri="{BB962C8B-B14F-4D97-AF65-F5344CB8AC3E}">
        <p14:creationId xmlns:p14="http://schemas.microsoft.com/office/powerpoint/2010/main" val="1769979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3516B75-1A8A-468C-BB0B-F811CA1262AA}" type="datetimeFigureOut">
              <a:rPr lang="zh-CN" altLang="en-US" smtClean="0"/>
              <a:t>2019/1/26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C980E8F-DA74-45CA-B70B-07FB0F610DF5}" type="slidenum">
              <a:rPr lang="zh-CN" altLang="en-US" smtClean="0"/>
              <a:t>‹#›</a:t>
            </a:fld>
            <a:endParaRPr lang="zh-CN" altLang="en-US"/>
          </a:p>
        </p:txBody>
      </p:sp>
    </p:spTree>
    <p:extLst>
      <p:ext uri="{BB962C8B-B14F-4D97-AF65-F5344CB8AC3E}">
        <p14:creationId xmlns:p14="http://schemas.microsoft.com/office/powerpoint/2010/main" val="3399580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E3516B75-1A8A-468C-BB0B-F811CA1262AA}" type="datetimeFigureOut">
              <a:rPr lang="zh-CN" altLang="en-US" smtClean="0"/>
              <a:t>2019/1/26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C980E8F-DA74-45CA-B70B-07FB0F610DF5}" type="slidenum">
              <a:rPr lang="zh-CN" altLang="en-US" smtClean="0"/>
              <a:t>‹#›</a:t>
            </a:fld>
            <a:endParaRPr lang="zh-CN" altLang="en-US"/>
          </a:p>
        </p:txBody>
      </p:sp>
    </p:spTree>
    <p:extLst>
      <p:ext uri="{BB962C8B-B14F-4D97-AF65-F5344CB8AC3E}">
        <p14:creationId xmlns:p14="http://schemas.microsoft.com/office/powerpoint/2010/main" val="731370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E3516B75-1A8A-468C-BB0B-F811CA1262AA}" type="datetimeFigureOut">
              <a:rPr lang="zh-CN" altLang="en-US" smtClean="0"/>
              <a:t>2019/1/26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C980E8F-DA74-45CA-B70B-07FB0F610DF5}" type="slidenum">
              <a:rPr lang="zh-CN" altLang="en-US" smtClean="0"/>
              <a:t>‹#›</a:t>
            </a:fld>
            <a:endParaRPr lang="zh-CN" altLang="en-US"/>
          </a:p>
        </p:txBody>
      </p:sp>
    </p:spTree>
    <p:extLst>
      <p:ext uri="{BB962C8B-B14F-4D97-AF65-F5344CB8AC3E}">
        <p14:creationId xmlns:p14="http://schemas.microsoft.com/office/powerpoint/2010/main" val="2775663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E3516B75-1A8A-468C-BB0B-F811CA1262AA}" type="datetimeFigureOut">
              <a:rPr lang="zh-CN" altLang="en-US" smtClean="0"/>
              <a:t>2019/1/26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2C980E8F-DA74-45CA-B70B-07FB0F610DF5}" type="slidenum">
              <a:rPr lang="zh-CN" altLang="en-US" smtClean="0"/>
              <a:t>‹#›</a:t>
            </a:fld>
            <a:endParaRPr lang="zh-CN" altLang="en-US"/>
          </a:p>
        </p:txBody>
      </p:sp>
    </p:spTree>
    <p:extLst>
      <p:ext uri="{BB962C8B-B14F-4D97-AF65-F5344CB8AC3E}">
        <p14:creationId xmlns:p14="http://schemas.microsoft.com/office/powerpoint/2010/main" val="1354867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3516B75-1A8A-468C-BB0B-F811CA1262AA}" type="datetimeFigureOut">
              <a:rPr lang="zh-CN" altLang="en-US" smtClean="0"/>
              <a:t>2019/1/26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2C980E8F-DA74-45CA-B70B-07FB0F610DF5}" type="slidenum">
              <a:rPr lang="zh-CN" altLang="en-US" smtClean="0"/>
              <a:t>‹#›</a:t>
            </a:fld>
            <a:endParaRPr lang="zh-CN" altLang="en-US"/>
          </a:p>
        </p:txBody>
      </p:sp>
    </p:spTree>
    <p:extLst>
      <p:ext uri="{BB962C8B-B14F-4D97-AF65-F5344CB8AC3E}">
        <p14:creationId xmlns:p14="http://schemas.microsoft.com/office/powerpoint/2010/main" val="4161141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516B75-1A8A-468C-BB0B-F811CA1262AA}" type="datetimeFigureOut">
              <a:rPr lang="zh-CN" altLang="en-US" smtClean="0"/>
              <a:t>2019/1/26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2C980E8F-DA74-45CA-B70B-07FB0F610DF5}" type="slidenum">
              <a:rPr lang="zh-CN" altLang="en-US" smtClean="0"/>
              <a:t>‹#›</a:t>
            </a:fld>
            <a:endParaRPr lang="zh-CN" altLang="en-US"/>
          </a:p>
        </p:txBody>
      </p:sp>
    </p:spTree>
    <p:extLst>
      <p:ext uri="{BB962C8B-B14F-4D97-AF65-F5344CB8AC3E}">
        <p14:creationId xmlns:p14="http://schemas.microsoft.com/office/powerpoint/2010/main" val="1184939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E3516B75-1A8A-468C-BB0B-F811CA1262AA}" type="datetimeFigureOut">
              <a:rPr lang="zh-CN" altLang="en-US" smtClean="0"/>
              <a:t>2019/1/26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C980E8F-DA74-45CA-B70B-07FB0F610DF5}" type="slidenum">
              <a:rPr lang="zh-CN" altLang="en-US" smtClean="0"/>
              <a:t>‹#›</a:t>
            </a:fld>
            <a:endParaRPr lang="zh-CN" altLang="en-US"/>
          </a:p>
        </p:txBody>
      </p:sp>
    </p:spTree>
    <p:extLst>
      <p:ext uri="{BB962C8B-B14F-4D97-AF65-F5344CB8AC3E}">
        <p14:creationId xmlns:p14="http://schemas.microsoft.com/office/powerpoint/2010/main" val="43078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E3516B75-1A8A-468C-BB0B-F811CA1262AA}" type="datetimeFigureOut">
              <a:rPr lang="zh-CN" altLang="en-US" smtClean="0"/>
              <a:t>2019/1/26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C980E8F-DA74-45CA-B70B-07FB0F610DF5}" type="slidenum">
              <a:rPr lang="zh-CN" altLang="en-US" smtClean="0"/>
              <a:t>‹#›</a:t>
            </a:fld>
            <a:endParaRPr lang="zh-CN" altLang="en-US"/>
          </a:p>
        </p:txBody>
      </p:sp>
    </p:spTree>
    <p:extLst>
      <p:ext uri="{BB962C8B-B14F-4D97-AF65-F5344CB8AC3E}">
        <p14:creationId xmlns:p14="http://schemas.microsoft.com/office/powerpoint/2010/main" val="1504796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516B75-1A8A-468C-BB0B-F811CA1262AA}" type="datetimeFigureOut">
              <a:rPr lang="zh-CN" altLang="en-US" smtClean="0"/>
              <a:t>2019/1/26</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980E8F-DA74-45CA-B70B-07FB0F610DF5}" type="slidenum">
              <a:rPr lang="zh-CN" altLang="en-US" smtClean="0"/>
              <a:t>‹#›</a:t>
            </a:fld>
            <a:endParaRPr lang="zh-CN" altLang="en-US"/>
          </a:p>
        </p:txBody>
      </p:sp>
    </p:spTree>
    <p:extLst>
      <p:ext uri="{BB962C8B-B14F-4D97-AF65-F5344CB8AC3E}">
        <p14:creationId xmlns:p14="http://schemas.microsoft.com/office/powerpoint/2010/main" val="759677445"/>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4.png"/><Relationship Id="rId4" Type="http://schemas.microsoft.com/office/2007/relationships/hdphoto" Target="../media/hdphoto5.wdp"/></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microsoft.com/office/2007/relationships/hdphoto" Target="../media/hdphoto7.wdp"/><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3.emf"/></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8.png"/><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EB949CB5-9270-44B9-BA6A-95011BE68188}"/>
              </a:ext>
            </a:extLst>
          </p:cNvPr>
          <p:cNvSpPr>
            <a:spLocks noGrp="1"/>
          </p:cNvSpPr>
          <p:nvPr>
            <p:ph type="ctrTitle"/>
          </p:nvPr>
        </p:nvSpPr>
        <p:spPr>
          <a:xfrm>
            <a:off x="985421" y="1757779"/>
            <a:ext cx="9682579" cy="1849838"/>
          </a:xfrm>
        </p:spPr>
        <p:txBody>
          <a:bodyPr>
            <a:normAutofit fontScale="90000"/>
          </a:bodyPr>
          <a:lstStyle/>
          <a:p>
            <a:r>
              <a:rPr lang="en-US" altLang="zh-CN" dirty="0">
                <a:latin typeface="Times New Roman" panose="02020603050405020304" pitchFamily="18" charset="0"/>
                <a:cs typeface="Times New Roman" panose="02020603050405020304" pitchFamily="18" charset="0"/>
              </a:rPr>
              <a:t>Decision Tree and Extreme Learning Machine based Single Image Super-Resolution</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6090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7BA7658-DFE5-47D7-BE12-B6C6BC6CF9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101" y="364085"/>
            <a:ext cx="8305800" cy="6047630"/>
          </a:xfrm>
          <a:prstGeom prst="rect">
            <a:avLst/>
          </a:prstGeom>
        </p:spPr>
      </p:pic>
    </p:spTree>
    <p:extLst>
      <p:ext uri="{BB962C8B-B14F-4D97-AF65-F5344CB8AC3E}">
        <p14:creationId xmlns:p14="http://schemas.microsoft.com/office/powerpoint/2010/main" val="14565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9B26782-6800-41E3-B5CB-FC7F5D2DEF4D}"/>
              </a:ext>
            </a:extLst>
          </p:cNvPr>
          <p:cNvPicPr>
            <a:picLocks noChangeAspect="1"/>
          </p:cNvPicPr>
          <p:nvPr/>
        </p:nvPicPr>
        <p:blipFill>
          <a:blip r:embed="rId3"/>
          <a:stretch>
            <a:fillRect/>
          </a:stretch>
        </p:blipFill>
        <p:spPr>
          <a:xfrm>
            <a:off x="277054" y="798990"/>
            <a:ext cx="8638781" cy="2560542"/>
          </a:xfrm>
          <a:prstGeom prst="rect">
            <a:avLst/>
          </a:prstGeom>
        </p:spPr>
      </p:pic>
      <p:sp>
        <p:nvSpPr>
          <p:cNvPr id="3" name="内容占位符 2">
            <a:extLst>
              <a:ext uri="{FF2B5EF4-FFF2-40B4-BE49-F238E27FC236}">
                <a16:creationId xmlns:a16="http://schemas.microsoft.com/office/drawing/2014/main" id="{5A438D8C-ED9C-4D90-88EF-42243FDBAD26}"/>
              </a:ext>
            </a:extLst>
          </p:cNvPr>
          <p:cNvSpPr>
            <a:spLocks noGrp="1"/>
          </p:cNvSpPr>
          <p:nvPr>
            <p:ph idx="1"/>
          </p:nvPr>
        </p:nvSpPr>
        <p:spPr>
          <a:xfrm>
            <a:off x="443883" y="798990"/>
            <a:ext cx="10909917" cy="5377973"/>
          </a:xfrm>
        </p:spPr>
        <p:txBody>
          <a:bodyPr>
            <a:normAutofit/>
          </a:bodyPr>
          <a:lstStyle/>
          <a:p>
            <a:pPr marL="457200" lvl="1" indent="0">
              <a:buNone/>
            </a:pPr>
            <a:endParaRPr lang="en-US" altLang="zh-CN" sz="3200" dirty="0">
              <a:solidFill>
                <a:srgbClr val="0066CC"/>
              </a:solidFill>
              <a:latin typeface="Times New Roman" panose="02020603050405020304" pitchFamily="18" charset="0"/>
              <a:cs typeface="Times New Roman" panose="02020603050405020304" pitchFamily="18" charset="0"/>
            </a:endParaRPr>
          </a:p>
          <a:p>
            <a:pPr lvl="1">
              <a:buFont typeface="Wingdings" panose="05000000000000000000" pitchFamily="2" charset="2"/>
              <a:buChar char="ü"/>
            </a:pPr>
            <a:endParaRPr lang="en-US" altLang="zh-CN" sz="3600" dirty="0">
              <a:latin typeface="Times New Roman" panose="02020603050405020304" pitchFamily="18" charset="0"/>
              <a:cs typeface="Times New Roman" panose="02020603050405020304" pitchFamily="18" charset="0"/>
            </a:endParaRPr>
          </a:p>
        </p:txBody>
      </p:sp>
      <p:sp>
        <p:nvSpPr>
          <p:cNvPr id="8" name="箭头: 右 7">
            <a:extLst>
              <a:ext uri="{FF2B5EF4-FFF2-40B4-BE49-F238E27FC236}">
                <a16:creationId xmlns:a16="http://schemas.microsoft.com/office/drawing/2014/main" id="{BE9C61B3-4B2B-4EA9-9CBD-856FF64A1CD2}"/>
              </a:ext>
            </a:extLst>
          </p:cNvPr>
          <p:cNvSpPr/>
          <p:nvPr/>
        </p:nvSpPr>
        <p:spPr>
          <a:xfrm flipH="1">
            <a:off x="5806122" y="2694227"/>
            <a:ext cx="409576" cy="39052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07C7B41A-924E-44A8-874B-8F9637B454F1}"/>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338014" y="2889490"/>
            <a:ext cx="7248772" cy="2761727"/>
          </a:xfrm>
          <a:prstGeom prst="rect">
            <a:avLst/>
          </a:prstGeom>
        </p:spPr>
      </p:pic>
    </p:spTree>
    <p:extLst>
      <p:ext uri="{BB962C8B-B14F-4D97-AF65-F5344CB8AC3E}">
        <p14:creationId xmlns:p14="http://schemas.microsoft.com/office/powerpoint/2010/main" val="2865599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6A2380C-ED6D-4CC9-966D-87896E87A3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4355" y="176516"/>
            <a:ext cx="7123289" cy="6504968"/>
          </a:xfrm>
          <a:prstGeom prst="rect">
            <a:avLst/>
          </a:prstGeom>
        </p:spPr>
      </p:pic>
    </p:spTree>
    <p:extLst>
      <p:ext uri="{BB962C8B-B14F-4D97-AF65-F5344CB8AC3E}">
        <p14:creationId xmlns:p14="http://schemas.microsoft.com/office/powerpoint/2010/main" val="2392507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A438D8C-ED9C-4D90-88EF-42243FDBAD26}"/>
              </a:ext>
            </a:extLst>
          </p:cNvPr>
          <p:cNvSpPr>
            <a:spLocks noGrp="1"/>
          </p:cNvSpPr>
          <p:nvPr>
            <p:ph idx="1"/>
          </p:nvPr>
        </p:nvSpPr>
        <p:spPr>
          <a:xfrm>
            <a:off x="337351" y="674703"/>
            <a:ext cx="11016449" cy="5502260"/>
          </a:xfrm>
        </p:spPr>
        <p:txBody>
          <a:bodyPr>
            <a:normAutofit/>
          </a:bodyPr>
          <a:lstStyle/>
          <a:p>
            <a:pPr marL="457200" lvl="1" indent="0">
              <a:buNone/>
            </a:pPr>
            <a:endParaRPr lang="en-US" altLang="zh-CN" dirty="0">
              <a:latin typeface="Times New Roman" panose="02020603050405020304" pitchFamily="18" charset="0"/>
              <a:cs typeface="Times New Roman" panose="02020603050405020304" pitchFamily="18" charset="0"/>
            </a:endParaRPr>
          </a:p>
          <a:p>
            <a:pPr marL="0" indent="0">
              <a:buNone/>
            </a:pPr>
            <a:endParaRPr lang="en-US" altLang="zh-CN" sz="3600" dirty="0">
              <a:latin typeface="Times New Roman" panose="02020603050405020304" pitchFamily="18" charset="0"/>
              <a:cs typeface="Times New Roman" panose="02020603050405020304" pitchFamily="18" charset="0"/>
            </a:endParaRPr>
          </a:p>
        </p:txBody>
      </p:sp>
      <p:sp>
        <p:nvSpPr>
          <p:cNvPr id="5" name="箭头: 右 4">
            <a:extLst>
              <a:ext uri="{FF2B5EF4-FFF2-40B4-BE49-F238E27FC236}">
                <a16:creationId xmlns:a16="http://schemas.microsoft.com/office/drawing/2014/main" id="{C7DFC840-217A-424C-B6A5-21E1F9F46874}"/>
              </a:ext>
            </a:extLst>
          </p:cNvPr>
          <p:cNvSpPr/>
          <p:nvPr/>
        </p:nvSpPr>
        <p:spPr>
          <a:xfrm flipH="1">
            <a:off x="9302948" y="3571428"/>
            <a:ext cx="424458" cy="39052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F96F0A71-3F6E-4B3C-B667-D95B5D4EAF79}"/>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219908" y="3849064"/>
            <a:ext cx="5182049" cy="1792379"/>
          </a:xfrm>
          <a:prstGeom prst="rect">
            <a:avLst/>
          </a:prstGeom>
        </p:spPr>
      </p:pic>
      <p:pic>
        <p:nvPicPr>
          <p:cNvPr id="2" name="图片 1">
            <a:extLst>
              <a:ext uri="{FF2B5EF4-FFF2-40B4-BE49-F238E27FC236}">
                <a16:creationId xmlns:a16="http://schemas.microsoft.com/office/drawing/2014/main" id="{5A6C338D-5907-42A3-A49B-36A3EE760F86}"/>
              </a:ext>
            </a:extLst>
          </p:cNvPr>
          <p:cNvPicPr>
            <a:picLocks noChangeAspect="1"/>
          </p:cNvPicPr>
          <p:nvPr/>
        </p:nvPicPr>
        <p:blipFill>
          <a:blip r:embed="rId5"/>
          <a:stretch>
            <a:fillRect/>
          </a:stretch>
        </p:blipFill>
        <p:spPr>
          <a:xfrm>
            <a:off x="219908" y="559148"/>
            <a:ext cx="8638781" cy="3682303"/>
          </a:xfrm>
          <a:prstGeom prst="rect">
            <a:avLst/>
          </a:prstGeom>
        </p:spPr>
      </p:pic>
    </p:spTree>
    <p:extLst>
      <p:ext uri="{BB962C8B-B14F-4D97-AF65-F5344CB8AC3E}">
        <p14:creationId xmlns:p14="http://schemas.microsoft.com/office/powerpoint/2010/main" val="14173293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1CC5E04-F26D-4116-A6BB-4BE2F22E8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7848" y="-10594"/>
            <a:ext cx="4346222" cy="3402563"/>
          </a:xfrm>
          <a:prstGeom prst="rect">
            <a:avLst/>
          </a:prstGeom>
        </p:spPr>
      </p:pic>
      <p:sp>
        <p:nvSpPr>
          <p:cNvPr id="2" name="标题 1">
            <a:extLst>
              <a:ext uri="{FF2B5EF4-FFF2-40B4-BE49-F238E27FC236}">
                <a16:creationId xmlns:a16="http://schemas.microsoft.com/office/drawing/2014/main" id="{AF376D16-8CC9-41E4-B1F3-FA07E503BF6D}"/>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Experimental Setting</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86DEB0B-9E8B-4020-B476-9040E34AD08C}"/>
                  </a:ext>
                </a:extLst>
              </p:cNvPr>
              <p:cNvSpPr>
                <a:spLocks noGrp="1"/>
              </p:cNvSpPr>
              <p:nvPr>
                <p:ph idx="1"/>
              </p:nvPr>
            </p:nvSpPr>
            <p:spPr>
              <a:xfrm>
                <a:off x="771525" y="1690688"/>
                <a:ext cx="10515600" cy="4351338"/>
              </a:xfrm>
            </p:spPr>
            <p:txBody>
              <a:bodyPr/>
              <a:lstStyle/>
              <a:p>
                <a:r>
                  <a:rPr lang="en-US" altLang="zh-CN" dirty="0">
                    <a:latin typeface="Times New Roman" panose="02020603050405020304" pitchFamily="18" charset="0"/>
                    <a:cs typeface="Times New Roman" panose="02020603050405020304" pitchFamily="18" charset="0"/>
                  </a:rPr>
                  <a:t>LR patch size </a:t>
                </a:r>
                <a14:m>
                  <m:oMath xmlns:m="http://schemas.openxmlformats.org/officeDocument/2006/math">
                    <m:r>
                      <a:rPr lang="en-US" altLang="zh-CN" i="1" dirty="0">
                        <a:latin typeface="Cambria Math" panose="02040503050406030204" pitchFamily="18" charset="0"/>
                      </a:rPr>
                      <m:t>4</m:t>
                    </m:r>
                    <m: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4</m:t>
                    </m:r>
                  </m:oMath>
                </a14:m>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Scale s   e.g. </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 = 2</a:t>
                </a:r>
              </a:p>
              <a:p>
                <a:r>
                  <a:rPr lang="en-US" altLang="zh-CN" dirty="0">
                    <a:latin typeface="Times New Roman" panose="02020603050405020304" pitchFamily="18" charset="0"/>
                    <a:cs typeface="Times New Roman" panose="02020603050405020304" pitchFamily="18" charset="0"/>
                  </a:rPr>
                  <a:t>HR patches  </a:t>
                </a:r>
                <a14:m>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𝑠</m:t>
                    </m:r>
                  </m:oMath>
                </a14:m>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To imitate the real imaging process, images are first  blurred by a Gaussian filter and then down-sampled by bicubic interpolation</a:t>
                </a:r>
              </a:p>
              <a:p>
                <a:r>
                  <a:rPr lang="en-US" altLang="zh-CN" dirty="0">
                    <a:latin typeface="Times New Roman" panose="02020603050405020304" pitchFamily="18" charset="0"/>
                    <a:cs typeface="Times New Roman" panose="02020603050405020304" pitchFamily="18" charset="0"/>
                  </a:rPr>
                  <a:t>Gaussian filter size : </a:t>
                </a:r>
                <a14:m>
                  <m:oMath xmlns:m="http://schemas.openxmlformats.org/officeDocument/2006/math">
                    <m:r>
                      <a:rPr lang="en-US" altLang="zh-CN" b="0" i="1" dirty="0" smtClean="0">
                        <a:latin typeface="Cambria Math" panose="02040503050406030204" pitchFamily="18" charset="0"/>
                      </a:rPr>
                      <m:t>5</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5</m:t>
                    </m:r>
                  </m:oMath>
                </a14:m>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 standard deviation: 1.6</a:t>
                </a:r>
              </a:p>
              <a:p>
                <a:r>
                  <a:rPr lang="en-US" altLang="zh-CN" dirty="0">
                    <a:latin typeface="Times New Roman" panose="02020603050405020304" pitchFamily="18" charset="0"/>
                    <a:cs typeface="Times New Roman" panose="02020603050405020304" pitchFamily="18" charset="0"/>
                  </a:rPr>
                  <a:t>The proposed method only handled the luminance channel in the </a:t>
                </a:r>
                <a:r>
                  <a:rPr lang="en-US" altLang="zh-CN" dirty="0" err="1">
                    <a:latin typeface="Times New Roman" panose="02020603050405020304" pitchFamily="18" charset="0"/>
                    <a:cs typeface="Times New Roman" panose="02020603050405020304" pitchFamily="18" charset="0"/>
                  </a:rPr>
                  <a:t>YCrCb</a:t>
                </a:r>
                <a:r>
                  <a:rPr lang="en-US" altLang="zh-CN" dirty="0">
                    <a:latin typeface="Times New Roman" panose="02020603050405020304" pitchFamily="18" charset="0"/>
                    <a:cs typeface="Times New Roman" panose="02020603050405020304" pitchFamily="18" charset="0"/>
                  </a:rPr>
                  <a:t> color space</a:t>
                </a:r>
              </a:p>
            </p:txBody>
          </p:sp>
        </mc:Choice>
        <mc:Fallback xmlns="">
          <p:sp>
            <p:nvSpPr>
              <p:cNvPr id="3" name="内容占位符 2">
                <a:extLst>
                  <a:ext uri="{FF2B5EF4-FFF2-40B4-BE49-F238E27FC236}">
                    <a16:creationId xmlns:a16="http://schemas.microsoft.com/office/drawing/2014/main" id="{086DEB0B-9E8B-4020-B476-9040E34AD08C}"/>
                  </a:ext>
                </a:extLst>
              </p:cNvPr>
              <p:cNvSpPr>
                <a:spLocks noGrp="1" noRot="1" noChangeAspect="1" noMove="1" noResize="1" noEditPoints="1" noAdjustHandles="1" noChangeArrowheads="1" noChangeShapeType="1" noTextEdit="1"/>
              </p:cNvSpPr>
              <p:nvPr>
                <p:ph idx="1"/>
              </p:nvPr>
            </p:nvSpPr>
            <p:spPr>
              <a:xfrm>
                <a:off x="771525" y="1690688"/>
                <a:ext cx="10515600" cy="4351338"/>
              </a:xfrm>
              <a:blipFill>
                <a:blip r:embed="rId4"/>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72130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044EF22-338A-4292-91D2-C7FEBEEC01C0}"/>
              </a:ext>
            </a:extLst>
          </p:cNvPr>
          <p:cNvPicPr>
            <a:picLocks noChangeAspect="1"/>
          </p:cNvPicPr>
          <p:nvPr/>
        </p:nvPicPr>
        <p:blipFill>
          <a:blip r:embed="rId3"/>
          <a:stretch>
            <a:fillRect/>
          </a:stretch>
        </p:blipFill>
        <p:spPr>
          <a:xfrm>
            <a:off x="849630" y="1647926"/>
            <a:ext cx="9974580" cy="4452392"/>
          </a:xfrm>
          <a:prstGeom prst="rect">
            <a:avLst/>
          </a:prstGeom>
        </p:spPr>
      </p:pic>
    </p:spTree>
    <p:extLst>
      <p:ext uri="{BB962C8B-B14F-4D97-AF65-F5344CB8AC3E}">
        <p14:creationId xmlns:p14="http://schemas.microsoft.com/office/powerpoint/2010/main" val="1680037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1C41473E-D700-4EBD-A5D3-C9AB9C2E34FA}"/>
              </a:ext>
            </a:extLst>
          </p:cNvPr>
          <p:cNvSpPr txBox="1"/>
          <p:nvPr/>
        </p:nvSpPr>
        <p:spPr>
          <a:xfrm>
            <a:off x="1546578" y="5283200"/>
            <a:ext cx="9019822" cy="1477328"/>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PSNR vs. Speed for the tested methods on Set5 (a) and Set14 (b). The proposed DELM-SR and DELM-SR+ methods (highlighted in </a:t>
            </a:r>
            <a:r>
              <a:rPr lang="en-US" altLang="zh-CN" sz="2400" dirty="0">
                <a:solidFill>
                  <a:srgbClr val="FF0000"/>
                </a:solidFill>
                <a:latin typeface="Times New Roman" panose="02020603050405020304" pitchFamily="18" charset="0"/>
                <a:cs typeface="Times New Roman" panose="02020603050405020304" pitchFamily="18" charset="0"/>
              </a:rPr>
              <a:t>red</a:t>
            </a:r>
            <a:r>
              <a:rPr lang="en-US" altLang="zh-CN" sz="2400" dirty="0">
                <a:latin typeface="Times New Roman" panose="02020603050405020304" pitchFamily="18" charset="0"/>
                <a:cs typeface="Times New Roman" panose="02020603050405020304" pitchFamily="18" charset="0"/>
              </a:rPr>
              <a:t>) achieve both fast speed and high quality.</a:t>
            </a:r>
            <a:br>
              <a:rPr lang="en-US" altLang="zh-CN" dirty="0"/>
            </a:br>
            <a:endParaRPr lang="zh-CN" altLang="en-US" dirty="0"/>
          </a:p>
        </p:txBody>
      </p:sp>
      <p:pic>
        <p:nvPicPr>
          <p:cNvPr id="4" name="图片 3">
            <a:extLst>
              <a:ext uri="{FF2B5EF4-FFF2-40B4-BE49-F238E27FC236}">
                <a16:creationId xmlns:a16="http://schemas.microsoft.com/office/drawing/2014/main" id="{2D35E090-D5A0-4DEC-AFB1-F885E674BE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480" y="1238511"/>
            <a:ext cx="5835343" cy="3663689"/>
          </a:xfrm>
          <a:prstGeom prst="rect">
            <a:avLst/>
          </a:prstGeom>
        </p:spPr>
      </p:pic>
      <p:pic>
        <p:nvPicPr>
          <p:cNvPr id="10" name="图片 9">
            <a:extLst>
              <a:ext uri="{FF2B5EF4-FFF2-40B4-BE49-F238E27FC236}">
                <a16:creationId xmlns:a16="http://schemas.microsoft.com/office/drawing/2014/main" id="{2EF81B96-EBEC-4EE0-BC36-595C9C011D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6657" y="1238510"/>
            <a:ext cx="5835343" cy="3663689"/>
          </a:xfrm>
          <a:prstGeom prst="rect">
            <a:avLst/>
          </a:prstGeom>
        </p:spPr>
      </p:pic>
    </p:spTree>
    <p:extLst>
      <p:ext uri="{BB962C8B-B14F-4D97-AF65-F5344CB8AC3E}">
        <p14:creationId xmlns:p14="http://schemas.microsoft.com/office/powerpoint/2010/main" val="25405495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3A4D2F1-9DE3-48AE-9085-3534D4CAB1A7}"/>
              </a:ext>
            </a:extLst>
          </p:cNvPr>
          <p:cNvPicPr>
            <a:picLocks noChangeAspect="1"/>
          </p:cNvPicPr>
          <p:nvPr/>
        </p:nvPicPr>
        <p:blipFill>
          <a:blip r:embed="rId3"/>
          <a:stretch>
            <a:fillRect/>
          </a:stretch>
        </p:blipFill>
        <p:spPr>
          <a:xfrm>
            <a:off x="1687700" y="260894"/>
            <a:ext cx="8387621" cy="6336212"/>
          </a:xfrm>
          <a:prstGeom prst="rect">
            <a:avLst/>
          </a:prstGeom>
        </p:spPr>
      </p:pic>
    </p:spTree>
    <p:extLst>
      <p:ext uri="{BB962C8B-B14F-4D97-AF65-F5344CB8AC3E}">
        <p14:creationId xmlns:p14="http://schemas.microsoft.com/office/powerpoint/2010/main" val="31106074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0C43558E-947F-4420-823A-1416146DAD8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9333" y="632178"/>
            <a:ext cx="7992533" cy="4972226"/>
          </a:xfrm>
        </p:spPr>
      </p:pic>
      <p:sp>
        <p:nvSpPr>
          <p:cNvPr id="6" name="文本框 5">
            <a:extLst>
              <a:ext uri="{FF2B5EF4-FFF2-40B4-BE49-F238E27FC236}">
                <a16:creationId xmlns:a16="http://schemas.microsoft.com/office/drawing/2014/main" id="{98918BFA-D9B4-418C-B56A-CC56C44BA71B}"/>
              </a:ext>
            </a:extLst>
          </p:cNvPr>
          <p:cNvSpPr txBox="1"/>
          <p:nvPr/>
        </p:nvSpPr>
        <p:spPr>
          <a:xfrm>
            <a:off x="169333" y="5604404"/>
            <a:ext cx="11627555"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The trade-off between Perceptual index and PSNR on Manga109. Lower PI means better perceptual quality. It can be found that our DELM-SR and DELM-SR+ have better performance on both PI and PSNR. Our methods can produce images with less distortion (higher PSNR) and better perceptual quality (lower PI) comparing with state-of-the-art methods</a:t>
            </a:r>
            <a:endParaRPr lang="zh-CN" altLang="en-US"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D2FD5451-6E6D-4069-8E8B-65E595A8EE1E}"/>
              </a:ext>
            </a:extLst>
          </p:cNvPr>
          <p:cNvPicPr>
            <a:picLocks noChangeAspect="1"/>
          </p:cNvPicPr>
          <p:nvPr/>
        </p:nvPicPr>
        <p:blipFill>
          <a:blip r:embed="rId4"/>
          <a:stretch>
            <a:fillRect/>
          </a:stretch>
        </p:blipFill>
        <p:spPr>
          <a:xfrm>
            <a:off x="7744362" y="2689720"/>
            <a:ext cx="4295238" cy="923330"/>
          </a:xfrm>
          <a:prstGeom prst="rect">
            <a:avLst/>
          </a:prstGeom>
        </p:spPr>
      </p:pic>
      <p:sp>
        <p:nvSpPr>
          <p:cNvPr id="2" name="文本框 1">
            <a:extLst>
              <a:ext uri="{FF2B5EF4-FFF2-40B4-BE49-F238E27FC236}">
                <a16:creationId xmlns:a16="http://schemas.microsoft.com/office/drawing/2014/main" id="{6BBFD90C-6541-4DA0-87AC-29837AAAD380}"/>
              </a:ext>
            </a:extLst>
          </p:cNvPr>
          <p:cNvSpPr txBox="1"/>
          <p:nvPr/>
        </p:nvSpPr>
        <p:spPr>
          <a:xfrm>
            <a:off x="7702028" y="2166500"/>
            <a:ext cx="4191000" cy="523220"/>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PI index</a:t>
            </a:r>
            <a:endParaRPr lang="zh-CN" altLang="en-US" sz="2800"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1037B135-9D8C-47CB-9FF5-E877A8D17894}"/>
              </a:ext>
            </a:extLst>
          </p:cNvPr>
          <p:cNvSpPr txBox="1"/>
          <p:nvPr/>
        </p:nvSpPr>
        <p:spPr>
          <a:xfrm>
            <a:off x="7680677" y="3726222"/>
            <a:ext cx="4597400" cy="1200329"/>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The perception index is </a:t>
            </a:r>
            <a:r>
              <a:rPr lang="en-US" altLang="zh-CN" sz="2400" dirty="0">
                <a:solidFill>
                  <a:srgbClr val="FF0000"/>
                </a:solidFill>
                <a:latin typeface="Times New Roman" panose="02020603050405020304" pitchFamily="18" charset="0"/>
                <a:cs typeface="Times New Roman" panose="02020603050405020304" pitchFamily="18" charset="0"/>
              </a:rPr>
              <a:t>highly-correlated</a:t>
            </a:r>
            <a:r>
              <a:rPr lang="en-US" altLang="zh-CN" sz="2400" dirty="0">
                <a:latin typeface="Times New Roman" panose="02020603050405020304" pitchFamily="18" charset="0"/>
                <a:cs typeface="Times New Roman" panose="02020603050405020304" pitchFamily="18" charset="0"/>
              </a:rPr>
              <a:t> with human opinion scores</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67056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B58F703-A8C4-4348-BFFD-755775019EE6}"/>
              </a:ext>
            </a:extLst>
          </p:cNvPr>
          <p:cNvPicPr>
            <a:picLocks noChangeAspect="1"/>
          </p:cNvPicPr>
          <p:nvPr/>
        </p:nvPicPr>
        <p:blipFill>
          <a:blip r:embed="rId3"/>
          <a:stretch>
            <a:fillRect/>
          </a:stretch>
        </p:blipFill>
        <p:spPr>
          <a:xfrm>
            <a:off x="2095500" y="0"/>
            <a:ext cx="8001000" cy="6858000"/>
          </a:xfrm>
          <a:prstGeom prst="rect">
            <a:avLst/>
          </a:prstGeom>
        </p:spPr>
      </p:pic>
    </p:spTree>
    <p:extLst>
      <p:ext uri="{BB962C8B-B14F-4D97-AF65-F5344CB8AC3E}">
        <p14:creationId xmlns:p14="http://schemas.microsoft.com/office/powerpoint/2010/main" val="1425050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32560C-C33D-49DF-9FD4-9D32F23C3B7F}"/>
              </a:ext>
            </a:extLst>
          </p:cNvPr>
          <p:cNvSpPr>
            <a:spLocks noGrp="1"/>
          </p:cNvSpPr>
          <p:nvPr>
            <p:ph type="title"/>
          </p:nvPr>
        </p:nvSpPr>
        <p:spPr>
          <a:xfrm>
            <a:off x="838200" y="365126"/>
            <a:ext cx="10515600" cy="1019792"/>
          </a:xfrm>
        </p:spPr>
        <p:txBody>
          <a:bodyPr>
            <a:normAutofit/>
          </a:bodyPr>
          <a:lstStyle/>
          <a:p>
            <a:r>
              <a:rPr lang="en-US" altLang="zh-CN" sz="3600" b="1" dirty="0">
                <a:latin typeface="Times New Roman" panose="02020603050405020304" pitchFamily="18" charset="0"/>
                <a:cs typeface="Times New Roman" panose="02020603050405020304" pitchFamily="18" charset="0"/>
              </a:rPr>
              <a:t>Content</a:t>
            </a:r>
            <a:endParaRPr lang="zh-CN" altLang="en-US" sz="3600" b="1" dirty="0">
              <a:latin typeface="Times New Roman" panose="02020603050405020304" pitchFamily="18" charset="0"/>
              <a:cs typeface="Times New Roman" panose="02020603050405020304" pitchFamily="18" charset="0"/>
            </a:endParaRPr>
          </a:p>
        </p:txBody>
      </p:sp>
      <p:pic>
        <p:nvPicPr>
          <p:cNvPr id="4" name="内容占位符 3">
            <a:extLst>
              <a:ext uri="{FF2B5EF4-FFF2-40B4-BE49-F238E27FC236}">
                <a16:creationId xmlns:a16="http://schemas.microsoft.com/office/drawing/2014/main" id="{93F10C1A-484D-4481-B733-F831C54BCF9B}"/>
              </a:ext>
            </a:extLst>
          </p:cNvPr>
          <p:cNvPicPr>
            <a:picLocks noGrp="1" noChangeAspect="1"/>
          </p:cNvPicPr>
          <p:nvPr>
            <p:ph idx="1"/>
          </p:nvPr>
        </p:nvPicPr>
        <p:blipFill>
          <a:blip r:embed="rId3"/>
          <a:stretch>
            <a:fillRect/>
          </a:stretch>
        </p:blipFill>
        <p:spPr>
          <a:xfrm>
            <a:off x="711133" y="1251568"/>
            <a:ext cx="7718205" cy="4791871"/>
          </a:xfrm>
          <a:prstGeom prst="rect">
            <a:avLst/>
          </a:prstGeom>
        </p:spPr>
      </p:pic>
    </p:spTree>
    <p:extLst>
      <p:ext uri="{BB962C8B-B14F-4D97-AF65-F5344CB8AC3E}">
        <p14:creationId xmlns:p14="http://schemas.microsoft.com/office/powerpoint/2010/main" val="37813766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71BD5A6B-6AEA-481A-BA84-7F7F59DD2BE0}"/>
              </a:ext>
            </a:extLst>
          </p:cNvPr>
          <p:cNvPicPr>
            <a:picLocks noGrp="1" noChangeAspect="1"/>
          </p:cNvPicPr>
          <p:nvPr>
            <p:ph idx="1"/>
          </p:nvPr>
        </p:nvPicPr>
        <p:blipFill>
          <a:blip r:embed="rId3"/>
          <a:stretch>
            <a:fillRect/>
          </a:stretch>
        </p:blipFill>
        <p:spPr>
          <a:xfrm>
            <a:off x="206754" y="569668"/>
            <a:ext cx="8638781" cy="4188315"/>
          </a:xfrm>
          <a:prstGeom prst="rect">
            <a:avLst/>
          </a:prstGeom>
        </p:spPr>
      </p:pic>
      <p:sp>
        <p:nvSpPr>
          <p:cNvPr id="5" name="箭头: 右 4">
            <a:extLst>
              <a:ext uri="{FF2B5EF4-FFF2-40B4-BE49-F238E27FC236}">
                <a16:creationId xmlns:a16="http://schemas.microsoft.com/office/drawing/2014/main" id="{F386F3F9-03EB-4289-8770-9430F464E942}"/>
              </a:ext>
            </a:extLst>
          </p:cNvPr>
          <p:cNvSpPr/>
          <p:nvPr/>
        </p:nvSpPr>
        <p:spPr>
          <a:xfrm flipH="1">
            <a:off x="5075832" y="4128345"/>
            <a:ext cx="316023" cy="30541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803794F9-A2BC-4AAA-A5E5-F41FC9754EEB}"/>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206754" y="4407783"/>
            <a:ext cx="5889246" cy="1505843"/>
          </a:xfrm>
          <a:prstGeom prst="rect">
            <a:avLst/>
          </a:prstGeom>
        </p:spPr>
      </p:pic>
    </p:spTree>
    <p:extLst>
      <p:ext uri="{BB962C8B-B14F-4D97-AF65-F5344CB8AC3E}">
        <p14:creationId xmlns:p14="http://schemas.microsoft.com/office/powerpoint/2010/main" val="669500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82222-C650-4979-9535-A360B822582D}"/>
              </a:ext>
            </a:extLst>
          </p:cNvPr>
          <p:cNvSpPr>
            <a:spLocks noGrp="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Ablation Study</a:t>
            </a:r>
            <a:endParaRPr lang="zh-CN" altLang="en-US" b="1" dirty="0">
              <a:latin typeface="Times New Roman" panose="02020603050405020304" pitchFamily="18" charset="0"/>
              <a:cs typeface="Times New Roman" panose="02020603050405020304" pitchFamily="18" charset="0"/>
            </a:endParaRPr>
          </a:p>
        </p:txBody>
      </p:sp>
      <p:pic>
        <p:nvPicPr>
          <p:cNvPr id="4" name="内容占位符 3">
            <a:extLst>
              <a:ext uri="{FF2B5EF4-FFF2-40B4-BE49-F238E27FC236}">
                <a16:creationId xmlns:a16="http://schemas.microsoft.com/office/drawing/2014/main" id="{0CD520A8-CB8A-47D6-987E-7B213190E9B2}"/>
              </a:ext>
            </a:extLst>
          </p:cNvPr>
          <p:cNvPicPr>
            <a:picLocks noGrp="1" noChangeAspect="1"/>
          </p:cNvPicPr>
          <p:nvPr>
            <p:ph idx="1"/>
          </p:nvPr>
        </p:nvPicPr>
        <p:blipFill>
          <a:blip r:embed="rId3"/>
          <a:stretch>
            <a:fillRect/>
          </a:stretch>
        </p:blipFill>
        <p:spPr>
          <a:xfrm>
            <a:off x="838200" y="1803577"/>
            <a:ext cx="10361905" cy="3923809"/>
          </a:xfrm>
          <a:prstGeom prst="rect">
            <a:avLst/>
          </a:prstGeom>
        </p:spPr>
      </p:pic>
    </p:spTree>
    <p:extLst>
      <p:ext uri="{BB962C8B-B14F-4D97-AF65-F5344CB8AC3E}">
        <p14:creationId xmlns:p14="http://schemas.microsoft.com/office/powerpoint/2010/main" val="37074751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ABE0EDB1-C261-4E19-A028-0768CEC0D22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19325" y="612247"/>
            <a:ext cx="6930596" cy="4351338"/>
          </a:xfrm>
        </p:spPr>
      </p:pic>
      <p:sp>
        <p:nvSpPr>
          <p:cNvPr id="8" name="文本框 7">
            <a:extLst>
              <a:ext uri="{FF2B5EF4-FFF2-40B4-BE49-F238E27FC236}">
                <a16:creationId xmlns:a16="http://schemas.microsoft.com/office/drawing/2014/main" id="{B7D4DCC2-03C4-400D-BC34-CEB0BF71B29D}"/>
              </a:ext>
            </a:extLst>
          </p:cNvPr>
          <p:cNvSpPr txBox="1"/>
          <p:nvPr/>
        </p:nvSpPr>
        <p:spPr>
          <a:xfrm>
            <a:off x="1974850" y="5127625"/>
            <a:ext cx="8242300" cy="1015663"/>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The performances of our method versus the state-of-the-art methods on Set14 with increasing the degree of image blurring with the upscaling factor setting to two.</a:t>
            </a:r>
            <a:endParaRPr lang="zh-CN" altLang="en-US" sz="2000" dirty="0">
              <a:latin typeface="Times New Roman" panose="02020603050405020304" pitchFamily="18" charset="0"/>
              <a:cs typeface="Times New Roman" panose="02020603050405020304" pitchFamily="18" charset="0"/>
            </a:endParaRPr>
          </a:p>
        </p:txBody>
      </p:sp>
      <p:sp>
        <p:nvSpPr>
          <p:cNvPr id="9" name="对话气泡: 椭圆形 8">
            <a:extLst>
              <a:ext uri="{FF2B5EF4-FFF2-40B4-BE49-F238E27FC236}">
                <a16:creationId xmlns:a16="http://schemas.microsoft.com/office/drawing/2014/main" id="{3CE295B3-D0A0-47D1-B364-BF3F7B551FA2}"/>
              </a:ext>
            </a:extLst>
          </p:cNvPr>
          <p:cNvSpPr/>
          <p:nvPr/>
        </p:nvSpPr>
        <p:spPr>
          <a:xfrm>
            <a:off x="9234310" y="1875366"/>
            <a:ext cx="2427111" cy="1035756"/>
          </a:xfrm>
          <a:prstGeom prst="wedgeEllipseCallout">
            <a:avLst>
              <a:gd name="adj1" fmla="val -79295"/>
              <a:gd name="adj2" fmla="val 105007"/>
            </a:avLst>
          </a:prstGeom>
          <a:noFill/>
          <a:ln>
            <a:solidFill>
              <a:srgbClr val="00B0F0"/>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More Robust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46436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1">
            <a:extLst>
              <a:ext uri="{FF2B5EF4-FFF2-40B4-BE49-F238E27FC236}">
                <a16:creationId xmlns:a16="http://schemas.microsoft.com/office/drawing/2014/main" id="{1D94C1DA-8B21-468F-9004-A8D04C5CE056}"/>
              </a:ext>
            </a:extLst>
          </p:cNvPr>
          <p:cNvPicPr>
            <a:picLocks noGrp="1" noChangeAspect="1"/>
          </p:cNvPicPr>
          <p:nvPr>
            <p:ph idx="1"/>
          </p:nvPr>
        </p:nvPicPr>
        <p:blipFill>
          <a:blip r:embed="rId3"/>
          <a:stretch>
            <a:fillRect/>
          </a:stretch>
        </p:blipFill>
        <p:spPr>
          <a:xfrm>
            <a:off x="0" y="529260"/>
            <a:ext cx="8638781" cy="4688230"/>
          </a:xfrm>
          <a:prstGeom prst="rect">
            <a:avLst/>
          </a:prstGeom>
        </p:spPr>
      </p:pic>
      <p:sp>
        <p:nvSpPr>
          <p:cNvPr id="5" name="箭头: 右 4">
            <a:extLst>
              <a:ext uri="{FF2B5EF4-FFF2-40B4-BE49-F238E27FC236}">
                <a16:creationId xmlns:a16="http://schemas.microsoft.com/office/drawing/2014/main" id="{F386F3F9-03EB-4289-8770-9430F464E942}"/>
              </a:ext>
            </a:extLst>
          </p:cNvPr>
          <p:cNvSpPr/>
          <p:nvPr/>
        </p:nvSpPr>
        <p:spPr>
          <a:xfrm flipH="1">
            <a:off x="6044878" y="4621657"/>
            <a:ext cx="316023" cy="30541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5102BA9C-0759-4D24-8EE2-B73A96E24C0A}"/>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209163" y="4927071"/>
            <a:ext cx="3036071" cy="963251"/>
          </a:xfrm>
          <a:prstGeom prst="rect">
            <a:avLst/>
          </a:prstGeom>
        </p:spPr>
      </p:pic>
    </p:spTree>
    <p:extLst>
      <p:ext uri="{BB962C8B-B14F-4D97-AF65-F5344CB8AC3E}">
        <p14:creationId xmlns:p14="http://schemas.microsoft.com/office/powerpoint/2010/main" val="9485323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7">
            <a:extLst>
              <a:ext uri="{FF2B5EF4-FFF2-40B4-BE49-F238E27FC236}">
                <a16:creationId xmlns:a16="http://schemas.microsoft.com/office/drawing/2014/main" id="{F03B6848-291A-4F5B-B271-93A182766D2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20635" y="1588184"/>
            <a:ext cx="6518451" cy="4092575"/>
          </a:xfrm>
        </p:spPr>
      </p:pic>
      <p:sp>
        <p:nvSpPr>
          <p:cNvPr id="2" name="标题 1">
            <a:extLst>
              <a:ext uri="{FF2B5EF4-FFF2-40B4-BE49-F238E27FC236}">
                <a16:creationId xmlns:a16="http://schemas.microsoft.com/office/drawing/2014/main" id="{AF376D16-8CC9-41E4-B1F3-FA07E503BF6D}"/>
              </a:ext>
            </a:extLst>
          </p:cNvPr>
          <p:cNvSpPr>
            <a:spLocks noGrp="1"/>
          </p:cNvSpPr>
          <p:nvPr>
            <p:ph type="title"/>
          </p:nvPr>
        </p:nvSpPr>
        <p:spPr>
          <a:xfrm>
            <a:off x="838200" y="365125"/>
            <a:ext cx="10515600" cy="1057275"/>
          </a:xfrm>
        </p:spPr>
        <p:txBody>
          <a:bodyPr>
            <a:normAutofit/>
          </a:bodyPr>
          <a:lstStyle/>
          <a:p>
            <a:r>
              <a:rPr lang="en-US" altLang="zh-CN" sz="3600" b="1" dirty="0">
                <a:latin typeface="Times New Roman" panose="02020603050405020304" pitchFamily="18" charset="0"/>
                <a:cs typeface="Times New Roman" panose="02020603050405020304" pitchFamily="18" charset="0"/>
              </a:rPr>
              <a:t>Hidden nodes and regularization parameter </a:t>
            </a:r>
            <a:endParaRPr lang="zh-CN" altLang="en-US" sz="36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F41B7F19-B9CC-4582-86F6-EFA1CF8A130A}"/>
              </a:ext>
            </a:extLst>
          </p:cNvPr>
          <p:cNvSpPr txBox="1"/>
          <p:nvPr/>
        </p:nvSpPr>
        <p:spPr>
          <a:xfrm>
            <a:off x="2122310" y="5846544"/>
            <a:ext cx="7145867"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Influence of the number of hidden nodes and the regularization parameter on PSNR.</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06115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376D16-8CC9-41E4-B1F3-FA07E503BF6D}"/>
              </a:ext>
            </a:extLst>
          </p:cNvPr>
          <p:cNvSpPr>
            <a:spLocks noGrp="1"/>
          </p:cNvSpPr>
          <p:nvPr>
            <p:ph type="title"/>
          </p:nvPr>
        </p:nvSpPr>
        <p:spPr>
          <a:xfrm>
            <a:off x="838200" y="365125"/>
            <a:ext cx="10515600" cy="949747"/>
          </a:xfrm>
        </p:spPr>
        <p:txBody>
          <a:bodyPr>
            <a:normAutofit/>
          </a:bodyPr>
          <a:lstStyle/>
          <a:p>
            <a:r>
              <a:rPr lang="en-US" altLang="zh-CN" sz="3600" b="1" dirty="0">
                <a:latin typeface="Times New Roman" panose="02020603050405020304" pitchFamily="18" charset="0"/>
                <a:cs typeface="Times New Roman" panose="02020603050405020304" pitchFamily="18" charset="0"/>
              </a:rPr>
              <a:t>Layers of ELM</a:t>
            </a:r>
            <a:r>
              <a:rPr lang="en-US" altLang="zh-CN" sz="3600" dirty="0">
                <a:latin typeface="Times New Roman" panose="02020603050405020304" pitchFamily="18" charset="0"/>
                <a:cs typeface="Times New Roman" panose="02020603050405020304" pitchFamily="18" charset="0"/>
              </a:rPr>
              <a:t> </a:t>
            </a:r>
            <a:endParaRPr lang="zh-CN" altLang="en-US" sz="3600"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8C837EE6-D8A4-4BBB-AFC4-E5D39FEF2ED0}"/>
              </a:ext>
            </a:extLst>
          </p:cNvPr>
          <p:cNvPicPr>
            <a:picLocks noChangeAspect="1"/>
          </p:cNvPicPr>
          <p:nvPr/>
        </p:nvPicPr>
        <p:blipFill>
          <a:blip r:embed="rId3"/>
          <a:stretch>
            <a:fillRect/>
          </a:stretch>
        </p:blipFill>
        <p:spPr>
          <a:xfrm>
            <a:off x="3556000" y="1314873"/>
            <a:ext cx="5390476" cy="571429"/>
          </a:xfrm>
          <a:prstGeom prst="rect">
            <a:avLst/>
          </a:prstGeom>
        </p:spPr>
      </p:pic>
      <p:sp>
        <p:nvSpPr>
          <p:cNvPr id="5" name="矩形 4">
            <a:extLst>
              <a:ext uri="{FF2B5EF4-FFF2-40B4-BE49-F238E27FC236}">
                <a16:creationId xmlns:a16="http://schemas.microsoft.com/office/drawing/2014/main" id="{F6E460BF-C471-42E0-8D36-2A1AF78AF186}"/>
              </a:ext>
            </a:extLst>
          </p:cNvPr>
          <p:cNvSpPr/>
          <p:nvPr/>
        </p:nvSpPr>
        <p:spPr>
          <a:xfrm>
            <a:off x="838200" y="5792949"/>
            <a:ext cx="5113866" cy="677108"/>
          </a:xfrm>
          <a:prstGeom prst="rect">
            <a:avLst/>
          </a:prstGeom>
        </p:spPr>
        <p:txBody>
          <a:bodyPr wrap="square">
            <a:spAutoFit/>
          </a:bodyPr>
          <a:lstStyle/>
          <a:p>
            <a:r>
              <a:rPr lang="en-US" altLang="zh-CN" dirty="0">
                <a:solidFill>
                  <a:srgbClr val="000000"/>
                </a:solidFill>
                <a:latin typeface="Times New Roman" panose="02020603050405020304" pitchFamily="18" charset="0"/>
                <a:cs typeface="Times New Roman" panose="02020603050405020304" pitchFamily="18" charset="0"/>
              </a:rPr>
              <a:t>The architecture of hierarchical ELM in our methods</a:t>
            </a:r>
            <a:r>
              <a:rPr lang="en-US" altLang="zh-CN" dirty="0">
                <a:latin typeface="Times New Roman" panose="02020603050405020304" pitchFamily="18" charset="0"/>
                <a:cs typeface="Times New Roman" panose="02020603050405020304" pitchFamily="18" charset="0"/>
              </a:rPr>
              <a:t> </a:t>
            </a:r>
            <a:br>
              <a:rPr lang="en-US" altLang="zh-CN" sz="2000" dirty="0"/>
            </a:br>
            <a:endParaRPr lang="zh-CN" altLang="en-US" sz="2000" dirty="0"/>
          </a:p>
        </p:txBody>
      </p:sp>
      <p:pic>
        <p:nvPicPr>
          <p:cNvPr id="10" name="内容占位符 9">
            <a:extLst>
              <a:ext uri="{FF2B5EF4-FFF2-40B4-BE49-F238E27FC236}">
                <a16:creationId xmlns:a16="http://schemas.microsoft.com/office/drawing/2014/main" id="{34336D9F-531F-4F3E-AA83-6E71B5C7616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969686" y="1810102"/>
            <a:ext cx="6222314" cy="3906647"/>
          </a:xfrm>
        </p:spPr>
      </p:pic>
      <p:sp>
        <p:nvSpPr>
          <p:cNvPr id="11" name="文本框 10">
            <a:extLst>
              <a:ext uri="{FF2B5EF4-FFF2-40B4-BE49-F238E27FC236}">
                <a16:creationId xmlns:a16="http://schemas.microsoft.com/office/drawing/2014/main" id="{B2601E42-B0CD-4B27-9CA4-D2A786EBC628}"/>
              </a:ext>
            </a:extLst>
          </p:cNvPr>
          <p:cNvSpPr txBox="1"/>
          <p:nvPr/>
        </p:nvSpPr>
        <p:spPr>
          <a:xfrm>
            <a:off x="6942665" y="5772120"/>
            <a:ext cx="4809067"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Changes of PSNR with an increasing number of layers.</a:t>
            </a:r>
            <a:endParaRPr lang="zh-CN" altLang="en-US"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0F88C59C-B1E3-41BF-A1CB-FEB8D3CB93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1886302"/>
            <a:ext cx="5113866" cy="3777361"/>
          </a:xfrm>
          <a:prstGeom prst="rect">
            <a:avLst/>
          </a:prstGeom>
        </p:spPr>
      </p:pic>
    </p:spTree>
    <p:extLst>
      <p:ext uri="{BB962C8B-B14F-4D97-AF65-F5344CB8AC3E}">
        <p14:creationId xmlns:p14="http://schemas.microsoft.com/office/powerpoint/2010/main" val="6031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6B5ED4-2E46-46A1-AA08-EA76F624D796}"/>
              </a:ext>
            </a:extLst>
          </p:cNvPr>
          <p:cNvSpPr>
            <a:spLocks noGrp="1"/>
          </p:cNvSpPr>
          <p:nvPr>
            <p:ph type="title"/>
          </p:nvPr>
        </p:nvSpPr>
        <p:spPr/>
        <p:txBody>
          <a:bodyPr>
            <a:normAutofit/>
          </a:bodyPr>
          <a:lstStyle/>
          <a:p>
            <a:r>
              <a:rPr lang="en-US" altLang="zh-CN" sz="3600" b="1" dirty="0">
                <a:latin typeface="Times New Roman" panose="02020603050405020304" pitchFamily="18" charset="0"/>
                <a:cs typeface="Times New Roman" panose="02020603050405020304" pitchFamily="18" charset="0"/>
              </a:rPr>
              <a:t>Conclusions</a:t>
            </a:r>
            <a:endParaRPr lang="zh-CN" altLang="en-US" sz="3600" b="1"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31623AE5-2E6C-4F7B-B226-CBAD01A9BF15}"/>
              </a:ext>
            </a:extLst>
          </p:cNvPr>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We propose a Decision Tree and ELM based Single Image Super-resolution (DELM-SR) method, where the decision tree is used to build fast and accurate partitions of LR-HR patches, and the ELMs for quick nonlinear inferences.</a:t>
            </a:r>
          </a:p>
          <a:p>
            <a:r>
              <a:rPr lang="en-US" altLang="zh-CN" dirty="0">
                <a:latin typeface="Times New Roman" panose="02020603050405020304" pitchFamily="18" charset="0"/>
                <a:cs typeface="Times New Roman" panose="02020603050405020304" pitchFamily="18" charset="0"/>
              </a:rPr>
              <a:t>Extensive experiments show fast and robust performance of our method compared with the state-of-the-art methods when the input images are blurred. Our proposed DELM-SR method is superior in computational complexity, PSNR, SSIM, and the perceptual quality of HR images.</a:t>
            </a:r>
            <a:endParaRPr lang="zh-CN"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3453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A438D8C-ED9C-4D90-88EF-42243FDBAD26}"/>
              </a:ext>
            </a:extLst>
          </p:cNvPr>
          <p:cNvSpPr>
            <a:spLocks noGrp="1"/>
          </p:cNvSpPr>
          <p:nvPr>
            <p:ph idx="1"/>
          </p:nvPr>
        </p:nvSpPr>
        <p:spPr>
          <a:xfrm>
            <a:off x="598503" y="754601"/>
            <a:ext cx="10711648" cy="5051394"/>
          </a:xfrm>
        </p:spPr>
        <p:txBody>
          <a:bodyPr>
            <a:normAutofit/>
          </a:bodyPr>
          <a:lstStyle/>
          <a:p>
            <a:r>
              <a:rPr lang="en-US" altLang="zh-CN" sz="3600" dirty="0">
                <a:solidFill>
                  <a:srgbClr val="0066CC"/>
                </a:solidFill>
                <a:latin typeface="Times New Roman" panose="02020603050405020304" pitchFamily="18" charset="0"/>
                <a:cs typeface="Times New Roman" panose="02020603050405020304" pitchFamily="18" charset="0"/>
              </a:rPr>
              <a:t>Introduction to Extreme Learning Machine </a:t>
            </a:r>
          </a:p>
        </p:txBody>
      </p:sp>
      <p:sp>
        <p:nvSpPr>
          <p:cNvPr id="6" name="文本框 5">
            <a:extLst>
              <a:ext uri="{FF2B5EF4-FFF2-40B4-BE49-F238E27FC236}">
                <a16:creationId xmlns:a16="http://schemas.microsoft.com/office/drawing/2014/main" id="{87899C83-7A33-4F29-902A-332B1D6E5E81}"/>
              </a:ext>
            </a:extLst>
          </p:cNvPr>
          <p:cNvSpPr txBox="1"/>
          <p:nvPr/>
        </p:nvSpPr>
        <p:spPr>
          <a:xfrm>
            <a:off x="5246703" y="355107"/>
            <a:ext cx="184731" cy="369332"/>
          </a:xfrm>
          <a:prstGeom prst="rect">
            <a:avLst/>
          </a:prstGeom>
          <a:noFill/>
        </p:spPr>
        <p:txBody>
          <a:bodyPr wrap="none" rtlCol="0">
            <a:spAutoFit/>
          </a:bodyPr>
          <a:lstStyle/>
          <a:p>
            <a:endParaRPr lang="zh-CN" altLang="en-US" dirty="0"/>
          </a:p>
        </p:txBody>
      </p:sp>
      <p:sp>
        <p:nvSpPr>
          <p:cNvPr id="5" name="箭头: 右 4">
            <a:extLst>
              <a:ext uri="{FF2B5EF4-FFF2-40B4-BE49-F238E27FC236}">
                <a16:creationId xmlns:a16="http://schemas.microsoft.com/office/drawing/2014/main" id="{17F3B8D2-A0CC-4761-82B2-96FE7723215C}"/>
              </a:ext>
            </a:extLst>
          </p:cNvPr>
          <p:cNvSpPr/>
          <p:nvPr/>
        </p:nvSpPr>
        <p:spPr>
          <a:xfrm flipH="1">
            <a:off x="9048004" y="856742"/>
            <a:ext cx="457945" cy="39052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AA3CF593-70C8-41A7-BD51-DA37502A7804}"/>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462191" y="1247267"/>
            <a:ext cx="7620653" cy="4441642"/>
          </a:xfrm>
          <a:prstGeom prst="rect">
            <a:avLst/>
          </a:prstGeom>
        </p:spPr>
      </p:pic>
    </p:spTree>
    <p:extLst>
      <p:ext uri="{BB962C8B-B14F-4D97-AF65-F5344CB8AC3E}">
        <p14:creationId xmlns:p14="http://schemas.microsoft.com/office/powerpoint/2010/main" val="1765572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竖排文字占位符 3">
            <a:extLst>
              <a:ext uri="{FF2B5EF4-FFF2-40B4-BE49-F238E27FC236}">
                <a16:creationId xmlns:a16="http://schemas.microsoft.com/office/drawing/2014/main" id="{5E373D7E-BA61-4AD7-84B9-245DD4E89624}"/>
              </a:ext>
            </a:extLst>
          </p:cNvPr>
          <p:cNvSpPr>
            <a:spLocks noGrp="1"/>
          </p:cNvSpPr>
          <p:nvPr>
            <p:ph type="body" orient="vert" idx="1"/>
          </p:nvPr>
        </p:nvSpPr>
        <p:spPr>
          <a:xfrm>
            <a:off x="713912" y="573873"/>
            <a:ext cx="10515600" cy="944209"/>
          </a:xfrm>
        </p:spPr>
        <p:txBody>
          <a:bodyPr vert="horz"/>
          <a:lstStyle/>
          <a:p>
            <a:r>
              <a:rPr lang="en-US" altLang="zh-CN" dirty="0">
                <a:latin typeface="Times New Roman" panose="02020603050405020304" pitchFamily="18" charset="0"/>
                <a:cs typeface="Times New Roman" panose="02020603050405020304" pitchFamily="18" charset="0"/>
              </a:rPr>
              <a:t>ELM is a fast learning algorithm for training a single-hidden-layer feedforward neural network (SLFN).</a:t>
            </a:r>
          </a:p>
          <a:p>
            <a:endParaRPr lang="en-US" altLang="zh-CN" dirty="0">
              <a:latin typeface="Times New Roman" panose="02020603050405020304" pitchFamily="18" charset="0"/>
              <a:cs typeface="Times New Roman" panose="02020603050405020304" pitchFamily="18" charset="0"/>
            </a:endParaRPr>
          </a:p>
          <a:p>
            <a:pPr marL="0" indent="0">
              <a:buNone/>
            </a:pP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DD3D568D-946F-4A38-8E68-4CDD183E3A5B}"/>
                  </a:ext>
                </a:extLst>
              </p:cNvPr>
              <p:cNvSpPr txBox="1"/>
              <p:nvPr/>
            </p:nvSpPr>
            <p:spPr>
              <a:xfrm>
                <a:off x="5379868" y="1743421"/>
                <a:ext cx="5849644" cy="4862037"/>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The object function of ELM is</a:t>
                </a:r>
              </a:p>
              <a:p>
                <a:pPr/>
                <a14:m>
                  <m:oMathPara xmlns:m="http://schemas.openxmlformats.org/officeDocument/2006/math">
                    <m:oMathParaPr>
                      <m:jc m:val="centerGroup"/>
                    </m:oMathParaPr>
                    <m:oMath xmlns:m="http://schemas.openxmlformats.org/officeDocument/2006/math">
                      <m:func>
                        <m:funcPr>
                          <m:ctrlPr>
                            <a:rPr lang="zh-CN" altLang="zh-CN" i="1">
                              <a:latin typeface="Cambria Math" panose="02040503050406030204" pitchFamily="18" charset="0"/>
                            </a:rPr>
                          </m:ctrlPr>
                        </m:funcPr>
                        <m:fName>
                          <m:r>
                            <m:rPr>
                              <m:sty m:val="p"/>
                            </m:rPr>
                            <a:rPr lang="en-US" altLang="zh-CN">
                              <a:latin typeface="Cambria Math" panose="02040503050406030204" pitchFamily="18" charset="0"/>
                            </a:rPr>
                            <m:t>arg</m:t>
                          </m:r>
                        </m:fName>
                        <m:e>
                          <m:func>
                            <m:funcPr>
                              <m:ctrlPr>
                                <a:rPr lang="zh-CN" altLang="zh-CN" i="1">
                                  <a:latin typeface="Cambria Math" panose="02040503050406030204" pitchFamily="18" charset="0"/>
                                </a:rPr>
                              </m:ctrlPr>
                            </m:funcPr>
                            <m:fName>
                              <m:limLow>
                                <m:limLowPr>
                                  <m:ctrlPr>
                                    <a:rPr lang="zh-CN" altLang="zh-CN" i="1">
                                      <a:latin typeface="Cambria Math" panose="02040503050406030204" pitchFamily="18" charset="0"/>
                                    </a:rPr>
                                  </m:ctrlPr>
                                </m:limLowPr>
                                <m:e>
                                  <m:r>
                                    <m:rPr>
                                      <m:sty m:val="p"/>
                                    </m:rPr>
                                    <a:rPr lang="en-US" altLang="zh-CN">
                                      <a:latin typeface="Cambria Math" panose="02040503050406030204" pitchFamily="18" charset="0"/>
                                    </a:rPr>
                                    <m:t>min</m:t>
                                  </m:r>
                                </m:e>
                                <m:lim>
                                  <m:r>
                                    <a:rPr lang="en-US" altLang="zh-CN" i="1">
                                      <a:latin typeface="Cambria Math" panose="02040503050406030204" pitchFamily="18" charset="0"/>
                                    </a:rPr>
                                    <m:t>𝛽</m:t>
                                  </m:r>
                                </m:lim>
                              </m:limLow>
                            </m:fName>
                            <m:e>
                              <m:r>
                                <a:rPr lang="en-US" altLang="zh-CN" i="1">
                                  <a:latin typeface="Cambria Math" panose="02040503050406030204" pitchFamily="18" charset="0"/>
                                </a:rPr>
                                <m:t>=</m:t>
                              </m:r>
                              <m:sSup>
                                <m:sSupPr>
                                  <m:ctrlPr>
                                    <a:rPr lang="zh-CN" altLang="zh-CN" i="1">
                                      <a:latin typeface="Cambria Math" panose="02040503050406030204" pitchFamily="18" charset="0"/>
                                    </a:rPr>
                                  </m:ctrlPr>
                                </m:sSupPr>
                                <m:e>
                                  <m:d>
                                    <m:dPr>
                                      <m:begChr m:val="‖"/>
                                      <m:endChr m:val="‖"/>
                                      <m:ctrlPr>
                                        <a:rPr lang="zh-CN" altLang="zh-CN" i="1">
                                          <a:latin typeface="Cambria Math" panose="02040503050406030204" pitchFamily="18" charset="0"/>
                                        </a:rPr>
                                      </m:ctrlPr>
                                    </m:dPr>
                                    <m:e>
                                      <m:r>
                                        <m:rPr>
                                          <m:sty m:val="p"/>
                                        </m:rPr>
                                        <a:rPr lang="en-US" altLang="zh-CN">
                                          <a:latin typeface="Cambria Math" panose="02040503050406030204" pitchFamily="18" charset="0"/>
                                        </a:rPr>
                                        <m:t>H</m:t>
                                      </m:r>
                                      <m:r>
                                        <a:rPr lang="en-US" altLang="zh-CN" i="1">
                                          <a:latin typeface="Cambria Math" panose="02040503050406030204" pitchFamily="18" charset="0"/>
                                        </a:rPr>
                                        <m:t>𝛽</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Y</m:t>
                                          </m:r>
                                        </m:e>
                                        <m:sub>
                                          <m:r>
                                            <a:rPr lang="en-US" altLang="zh-CN" i="1">
                                              <a:latin typeface="Cambria Math" panose="02040503050406030204" pitchFamily="18" charset="0"/>
                                            </a:rPr>
                                            <m:t>𝑡</m:t>
                                          </m:r>
                                        </m:sub>
                                      </m:sSub>
                                    </m:e>
                                  </m:d>
                                </m:e>
                                <m:sup>
                                  <m:r>
                                    <a:rPr lang="en-US" altLang="zh-CN" i="1">
                                      <a:latin typeface="Cambria Math" panose="02040503050406030204" pitchFamily="18" charset="0"/>
                                    </a:rPr>
                                    <m:t>2</m:t>
                                  </m:r>
                                </m:sup>
                              </m:sSup>
                              <m:r>
                                <a:rPr lang="en-US" altLang="zh-CN" i="1">
                                  <a:latin typeface="Cambria Math" panose="02040503050406030204" pitchFamily="18" charset="0"/>
                                </a:rPr>
                                <m:t>+</m:t>
                              </m:r>
                              <m:r>
                                <a:rPr lang="en-US" altLang="zh-CN" i="1">
                                  <a:latin typeface="Cambria Math" panose="02040503050406030204" pitchFamily="18" charset="0"/>
                                </a:rPr>
                                <m:t>𝐶</m:t>
                              </m:r>
                              <m:sSup>
                                <m:sSupPr>
                                  <m:ctrlPr>
                                    <a:rPr lang="zh-CN" altLang="zh-CN" i="1">
                                      <a:latin typeface="Cambria Math" panose="02040503050406030204" pitchFamily="18" charset="0"/>
                                    </a:rPr>
                                  </m:ctrlPr>
                                </m:sSupPr>
                                <m:e>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𝛽</m:t>
                                      </m:r>
                                    </m:e>
                                  </m:d>
                                </m:e>
                                <m:sup>
                                  <m:r>
                                    <a:rPr lang="en-US" altLang="zh-CN" i="1">
                                      <a:latin typeface="Cambria Math" panose="02040503050406030204" pitchFamily="18" charset="0"/>
                                    </a:rPr>
                                    <m:t>2</m:t>
                                  </m:r>
                                </m:sup>
                              </m:sSup>
                            </m:e>
                          </m:func>
                        </m:e>
                      </m:func>
                    </m:oMath>
                  </m:oMathPara>
                </a14:m>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where:</a:t>
                </a:r>
              </a:p>
              <a:p>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H</m:t>
                      </m:r>
                      <m:r>
                        <a:rPr lang="en-US" altLang="zh-CN">
                          <a:latin typeface="Cambria Math" panose="02040503050406030204" pitchFamily="18" charset="0"/>
                        </a:rPr>
                        <m:t>=</m:t>
                      </m:r>
                      <m:d>
                        <m:dPr>
                          <m:begChr m:val="["/>
                          <m:endChr m:val="]"/>
                          <m:ctrlPr>
                            <a:rPr lang="zh-CN" altLang="zh-CN" i="1">
                              <a:latin typeface="Cambria Math" panose="02040503050406030204" pitchFamily="18" charset="0"/>
                            </a:rPr>
                          </m:ctrlPr>
                        </m:dPr>
                        <m:e>
                          <m:m>
                            <m:mPr>
                              <m:mcs>
                                <m:mc>
                                  <m:mcPr>
                                    <m:count m:val="1"/>
                                    <m:mcJc m:val="center"/>
                                  </m:mcPr>
                                </m:mc>
                              </m:mcs>
                              <m:ctrlPr>
                                <a:rPr lang="zh-CN" altLang="zh-CN" i="1">
                                  <a:latin typeface="Cambria Math" panose="02040503050406030204" pitchFamily="18" charset="0"/>
                                </a:rPr>
                              </m:ctrlPr>
                            </m:mPr>
                            <m:mr>
                              <m:e>
                                <m:r>
                                  <m:rPr>
                                    <m:sty m:val="p"/>
                                  </m:rPr>
                                  <a:rPr lang="en-US" altLang="zh-CN">
                                    <a:latin typeface="Cambria Math" panose="02040503050406030204" pitchFamily="18" charset="0"/>
                                  </a:rPr>
                                  <m:t>h</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x</m:t>
                                        </m:r>
                                      </m:e>
                                      <m:sub>
                                        <m:r>
                                          <a:rPr lang="en-US" altLang="zh-CN">
                                            <a:latin typeface="Cambria Math" panose="02040503050406030204" pitchFamily="18" charset="0"/>
                                          </a:rPr>
                                          <m:t>1</m:t>
                                        </m:r>
                                      </m:sub>
                                    </m:sSub>
                                  </m:e>
                                </m:d>
                              </m:e>
                            </m:mr>
                            <m:mr>
                              <m:e>
                                <m:r>
                                  <a:rPr lang="en-US" altLang="zh-CN" i="1">
                                    <a:latin typeface="Cambria Math" panose="02040503050406030204" pitchFamily="18" charset="0"/>
                                  </a:rPr>
                                  <m:t>⋮</m:t>
                                </m:r>
                              </m:e>
                            </m:mr>
                            <m:mr>
                              <m:e>
                                <m:r>
                                  <m:rPr>
                                    <m:sty m:val="p"/>
                                  </m:rPr>
                                  <a:rPr lang="en-US" altLang="zh-CN">
                                    <a:latin typeface="Cambria Math" panose="02040503050406030204" pitchFamily="18" charset="0"/>
                                  </a:rPr>
                                  <m:t>h</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x</m:t>
                                        </m:r>
                                      </m:e>
                                      <m:sub>
                                        <m:r>
                                          <a:rPr lang="en-US" altLang="zh-CN" i="1">
                                            <a:latin typeface="Cambria Math" panose="02040503050406030204" pitchFamily="18" charset="0"/>
                                          </a:rPr>
                                          <m:t>𝑁</m:t>
                                        </m:r>
                                      </m:sub>
                                    </m:sSub>
                                  </m:e>
                                </m:d>
                              </m:e>
                            </m:mr>
                          </m:m>
                        </m:e>
                      </m:d>
                      <m:r>
                        <a:rPr lang="en-US" altLang="zh-CN">
                          <a:latin typeface="Cambria Math" panose="02040503050406030204" pitchFamily="18" charset="0"/>
                        </a:rPr>
                        <m:t>=</m:t>
                      </m:r>
                      <m:d>
                        <m:dPr>
                          <m:begChr m:val="["/>
                          <m:endChr m:val="]"/>
                          <m:ctrlPr>
                            <a:rPr lang="zh-CN" altLang="zh-CN" i="1">
                              <a:latin typeface="Cambria Math" panose="02040503050406030204" pitchFamily="18" charset="0"/>
                            </a:rPr>
                          </m:ctrlPr>
                        </m:dPr>
                        <m:e>
                          <m:m>
                            <m:mPr>
                              <m:mcs>
                                <m:mc>
                                  <m:mcPr>
                                    <m:count m:val="3"/>
                                    <m:mcJc m:val="center"/>
                                  </m:mcPr>
                                </m:mc>
                              </m:mcs>
                              <m:ctrlPr>
                                <a:rPr lang="zh-CN" altLang="zh-CN" i="1">
                                  <a:latin typeface="Cambria Math" panose="02040503050406030204" pitchFamily="18" charset="0"/>
                                </a:rPr>
                              </m:ctrlPr>
                            </m:mPr>
                            <m:mr>
                              <m:e>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h</m:t>
                                    </m:r>
                                  </m:e>
                                  <m:sub>
                                    <m:r>
                                      <a:rPr lang="en-US" altLang="zh-CN">
                                        <a:latin typeface="Cambria Math" panose="02040503050406030204" pitchFamily="18" charset="0"/>
                                      </a:rPr>
                                      <m:t>1</m:t>
                                    </m:r>
                                  </m:sub>
                                </m:sSub>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x</m:t>
                                        </m:r>
                                      </m:e>
                                      <m:sub>
                                        <m:r>
                                          <a:rPr lang="en-US" altLang="zh-CN">
                                            <a:latin typeface="Cambria Math" panose="02040503050406030204" pitchFamily="18" charset="0"/>
                                          </a:rPr>
                                          <m:t>1</m:t>
                                        </m:r>
                                      </m:sub>
                                    </m:sSub>
                                  </m:e>
                                </m:d>
                              </m:e>
                              <m:e>
                                <m:r>
                                  <a:rPr lang="en-US" altLang="zh-CN" i="1">
                                    <a:latin typeface="Cambria Math" panose="02040503050406030204" pitchFamily="18" charset="0"/>
                                  </a:rPr>
                                  <m:t>⋯</m:t>
                                </m:r>
                              </m:e>
                              <m:e>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h</m:t>
                                    </m:r>
                                  </m:e>
                                  <m:sub>
                                    <m:r>
                                      <a:rPr lang="en-US" altLang="zh-CN" i="1">
                                        <a:latin typeface="Cambria Math" panose="02040503050406030204" pitchFamily="18" charset="0"/>
                                      </a:rPr>
                                      <m:t>𝐿</m:t>
                                    </m:r>
                                  </m:sub>
                                </m:sSub>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x</m:t>
                                        </m:r>
                                      </m:e>
                                      <m:sub>
                                        <m:r>
                                          <a:rPr lang="en-US" altLang="zh-CN">
                                            <a:latin typeface="Cambria Math" panose="02040503050406030204" pitchFamily="18" charset="0"/>
                                          </a:rPr>
                                          <m:t>1</m:t>
                                        </m:r>
                                      </m:sub>
                                    </m:sSub>
                                  </m:e>
                                </m:d>
                              </m:e>
                            </m:mr>
                            <m:mr>
                              <m:e>
                                <m:r>
                                  <a:rPr lang="en-US" altLang="zh-CN" i="1">
                                    <a:latin typeface="Cambria Math" panose="02040503050406030204" pitchFamily="18" charset="0"/>
                                  </a:rPr>
                                  <m:t>⋮</m:t>
                                </m:r>
                              </m:e>
                              <m:e>
                                <m:r>
                                  <a:rPr lang="en-US" altLang="zh-CN" i="1">
                                    <a:latin typeface="Cambria Math" panose="02040503050406030204" pitchFamily="18" charset="0"/>
                                  </a:rPr>
                                  <m:t>⋮</m:t>
                                </m:r>
                              </m:e>
                              <m:e>
                                <m:r>
                                  <a:rPr lang="en-US" altLang="zh-CN" i="1">
                                    <a:latin typeface="Cambria Math" panose="02040503050406030204" pitchFamily="18" charset="0"/>
                                  </a:rPr>
                                  <m:t>⋮</m:t>
                                </m:r>
                              </m:e>
                            </m:mr>
                            <m:mr>
                              <m:e>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h</m:t>
                                    </m:r>
                                  </m:e>
                                  <m:sub>
                                    <m:r>
                                      <a:rPr lang="en-US" altLang="zh-CN">
                                        <a:latin typeface="Cambria Math" panose="02040503050406030204" pitchFamily="18" charset="0"/>
                                      </a:rPr>
                                      <m:t>1</m:t>
                                    </m:r>
                                  </m:sub>
                                </m:sSub>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x</m:t>
                                        </m:r>
                                      </m:e>
                                      <m:sub>
                                        <m:r>
                                          <a:rPr lang="en-US" altLang="zh-CN" i="1">
                                            <a:latin typeface="Cambria Math" panose="02040503050406030204" pitchFamily="18" charset="0"/>
                                          </a:rPr>
                                          <m:t>𝑁</m:t>
                                        </m:r>
                                      </m:sub>
                                    </m:sSub>
                                  </m:e>
                                </m:d>
                              </m:e>
                              <m:e>
                                <m:r>
                                  <a:rPr lang="en-US" altLang="zh-CN" i="1">
                                    <a:latin typeface="Cambria Math" panose="02040503050406030204" pitchFamily="18" charset="0"/>
                                  </a:rPr>
                                  <m:t>⋯</m:t>
                                </m:r>
                              </m:e>
                              <m:e>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h</m:t>
                                    </m:r>
                                  </m:e>
                                  <m:sub>
                                    <m:r>
                                      <a:rPr lang="en-US" altLang="zh-CN" i="1">
                                        <a:latin typeface="Cambria Math" panose="02040503050406030204" pitchFamily="18" charset="0"/>
                                      </a:rPr>
                                      <m:t>𝐿</m:t>
                                    </m:r>
                                  </m:sub>
                                </m:sSub>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x</m:t>
                                        </m:r>
                                      </m:e>
                                      <m:sub>
                                        <m:r>
                                          <a:rPr lang="en-US" altLang="zh-CN" i="1">
                                            <a:latin typeface="Cambria Math" panose="02040503050406030204" pitchFamily="18" charset="0"/>
                                          </a:rPr>
                                          <m:t>𝑁</m:t>
                                        </m:r>
                                      </m:sub>
                                    </m:sSub>
                                  </m:e>
                                </m:d>
                              </m:e>
                            </m:mr>
                          </m:m>
                        </m:e>
                      </m:d>
                    </m:oMath>
                  </m:oMathPara>
                </a14:m>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h</m:t>
                          </m:r>
                        </m:e>
                        <m:sub>
                          <m:r>
                            <a:rPr lang="en-US" altLang="zh-CN" i="1">
                              <a:latin typeface="Cambria Math" panose="02040503050406030204" pitchFamily="18" charset="0"/>
                              <a:cs typeface="Times New Roman" panose="02020603050405020304" pitchFamily="18" charset="0"/>
                            </a:rPr>
                            <m:t>𝑖</m:t>
                          </m:r>
                        </m:sub>
                      </m:sSub>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𝑥</m:t>
                          </m:r>
                        </m:e>
                      </m:d>
                      <m:r>
                        <a:rPr lang="en-US" altLang="zh-CN" i="1">
                          <a:latin typeface="Cambria Math" panose="02040503050406030204" pitchFamily="18" charset="0"/>
                        </a:rPr>
                        <m:t>=</m:t>
                      </m:r>
                      <m:r>
                        <a:rPr lang="en-US" altLang="zh-CN" i="1">
                          <a:latin typeface="Cambria Math" panose="02040503050406030204" pitchFamily="18" charset="0"/>
                        </a:rPr>
                        <m:t>𝐺</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latin typeface="Cambria Math" panose="02040503050406030204" pitchFamily="18" charset="0"/>
                            </a:rPr>
                            <m:t>x</m:t>
                          </m:r>
                        </m:e>
                      </m:d>
                    </m:oMath>
                  </m:oMathPara>
                </a14:m>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h</m:t>
                        </m:r>
                      </m:e>
                      <m:sub>
                        <m:r>
                          <a:rPr lang="en-US" altLang="zh-CN" b="0" i="1" smtClean="0">
                            <a:latin typeface="Cambria Math" panose="02040503050406030204" pitchFamily="18" charset="0"/>
                            <a:cs typeface="Times New Roman" panose="02020603050405020304" pitchFamily="18" charset="0"/>
                          </a:rPr>
                          <m:t>𝑖</m:t>
                        </m:r>
                      </m:sub>
                    </m:sSub>
                    <m:d>
                      <m:dPr>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𝑥</m:t>
                        </m:r>
                      </m:e>
                    </m:d>
                  </m:oMath>
                </a14:m>
                <a:r>
                  <a:rPr lang="en-US" altLang="zh-CN" dirty="0">
                    <a:latin typeface="Times New Roman" panose="02020603050405020304" pitchFamily="18" charset="0"/>
                    <a:cs typeface="Times New Roman" panose="02020603050405020304" pitchFamily="18" charset="0"/>
                  </a:rPr>
                  <a:t> is the output of the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𝑖</m:t>
                    </m:r>
                  </m:oMath>
                </a14:m>
                <a:r>
                  <a:rPr lang="en-US" altLang="zh-CN" dirty="0" err="1">
                    <a:latin typeface="Times New Roman" panose="02020603050405020304" pitchFamily="18" charset="0"/>
                    <a:cs typeface="Times New Roman" panose="02020603050405020304" pitchFamily="18" charset="0"/>
                  </a:rPr>
                  <a:t>th</a:t>
                </a:r>
                <a:r>
                  <a:rPr lang="en-US" altLang="zh-CN" dirty="0">
                    <a:latin typeface="Times New Roman" panose="02020603050405020304" pitchFamily="18" charset="0"/>
                    <a:cs typeface="Times New Roman" panose="02020603050405020304" pitchFamily="18" charset="0"/>
                  </a:rPr>
                  <a:t> node of the hidden layer. </a:t>
                </a:r>
              </a:p>
              <a:p>
                <a:r>
                  <a:rPr lang="en-US" altLang="zh-CN" dirty="0">
                    <a:latin typeface="Times New Roman" panose="02020603050405020304" pitchFamily="18" charset="0"/>
                    <a:cs typeface="Times New Roman" panose="02020603050405020304" pitchFamily="18" charset="0"/>
                  </a:rPr>
                  <a:t>And the solution of </a:t>
                </a:r>
                <a14:m>
                  <m:oMath xmlns:m="http://schemas.openxmlformats.org/officeDocument/2006/math">
                    <m:r>
                      <a:rPr lang="en-US" altLang="zh-CN" i="1">
                        <a:latin typeface="Cambria Math" panose="02040503050406030204" pitchFamily="18" charset="0"/>
                      </a:rPr>
                      <m:t>𝛽</m:t>
                    </m:r>
                  </m:oMath>
                </a14:m>
                <a:r>
                  <a:rPr lang="en-US" altLang="zh-CN" dirty="0">
                    <a:latin typeface="Times New Roman" panose="02020603050405020304" pitchFamily="18" charset="0"/>
                    <a:cs typeface="Times New Roman" panose="02020603050405020304" pitchFamily="18" charset="0"/>
                  </a:rPr>
                  <a:t> is </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i="1">
                        <a:latin typeface="Cambria Math" panose="02040503050406030204" pitchFamily="18" charset="0"/>
                      </a:rPr>
                      <m:t> </m:t>
                    </m:r>
                  </m:oMath>
                </a14:m>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m:rPr>
                        <m:sty m:val="p"/>
                      </m:rPr>
                      <a:rPr lang="el-GR" altLang="zh-CN" i="1" smtClean="0">
                        <a:latin typeface="Cambria Math" panose="02040503050406030204" pitchFamily="18" charset="0"/>
                        <a:ea typeface="Cambria Math" panose="02040503050406030204" pitchFamily="18" charset="0"/>
                      </a:rPr>
                      <m:t>β</m:t>
                    </m:r>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𝐻</m:t>
                                </m:r>
                              </m:e>
                              <m:sup>
                                <m:r>
                                  <a:rPr lang="en-US" altLang="zh-CN" i="1">
                                    <a:latin typeface="Cambria Math" panose="02040503050406030204" pitchFamily="18" charset="0"/>
                                  </a:rPr>
                                  <m:t>𝑇</m:t>
                                </m:r>
                              </m:sup>
                            </m:sSup>
                            <m:r>
                              <a:rPr lang="en-US" altLang="zh-CN" i="1">
                                <a:latin typeface="Cambria Math" panose="02040503050406030204" pitchFamily="18" charset="0"/>
                              </a:rPr>
                              <m:t>(</m:t>
                            </m:r>
                            <m:r>
                              <a:rPr lang="en-US" altLang="zh-CN" i="1">
                                <a:latin typeface="Cambria Math" panose="02040503050406030204" pitchFamily="18" charset="0"/>
                              </a:rPr>
                              <m:t>𝐶</m:t>
                            </m:r>
                            <m:r>
                              <a:rPr lang="en-US" altLang="zh-CN" b="0" i="1" smtClean="0">
                                <a:latin typeface="Cambria Math" panose="02040503050406030204" pitchFamily="18" charset="0"/>
                              </a:rPr>
                              <m:t> </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𝐼</m:t>
                            </m:r>
                            <m:r>
                              <a:rPr lang="en-US" altLang="zh-CN" i="1">
                                <a:latin typeface="Cambria Math" panose="02040503050406030204" pitchFamily="18" charset="0"/>
                              </a:rPr>
                              <m:t> +</m:t>
                            </m:r>
                            <m:r>
                              <a:rPr lang="en-US" altLang="zh-CN" i="1">
                                <a:latin typeface="Cambria Math" panose="02040503050406030204" pitchFamily="18" charset="0"/>
                              </a:rPr>
                              <m:t>𝐻</m:t>
                            </m:r>
                            <m:r>
                              <a:rPr lang="en-US" altLang="zh-CN" i="1">
                                <a:latin typeface="Cambria Math" panose="02040503050406030204" pitchFamily="18" charset="0"/>
                              </a:rPr>
                              <m:t> </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𝐻</m:t>
                                </m:r>
                              </m:e>
                              <m:sup>
                                <m:r>
                                  <a:rPr lang="en-US" altLang="zh-CN" b="0" i="1" smtClean="0">
                                    <a:latin typeface="Cambria Math" panose="02040503050406030204" pitchFamily="18" charset="0"/>
                                  </a:rPr>
                                  <m:t>𝑇</m:t>
                                </m:r>
                              </m:sup>
                            </m:sSup>
                            <m:r>
                              <a:rPr lang="en-US" altLang="zh-CN" i="1">
                                <a:latin typeface="Cambria Math" panose="02040503050406030204" pitchFamily="18" charset="0"/>
                              </a:rPr>
                              <m:t> </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m:t>
                                </m:r>
                              </m:e>
                              <m:sup>
                                <m:r>
                                  <a:rPr lang="en-US" altLang="zh-CN" b="0" i="1" smtClean="0">
                                    <a:latin typeface="Cambria Math" panose="02040503050406030204" pitchFamily="18" charset="0"/>
                                  </a:rPr>
                                  <m:t>−1</m:t>
                                </m:r>
                              </m:sup>
                            </m:sSup>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𝑡</m:t>
                                </m:r>
                              </m:sub>
                            </m:sSub>
                            <m:r>
                              <a:rPr lang="en-US" altLang="zh-CN" i="1">
                                <a:latin typeface="Cambria Math" panose="02040503050406030204" pitchFamily="18" charset="0"/>
                              </a:rPr>
                              <m:t>, &amp; </m:t>
                            </m:r>
                            <m:r>
                              <a:rPr lang="en-US" altLang="zh-CN" i="1">
                                <a:latin typeface="Cambria Math" panose="02040503050406030204" pitchFamily="18" charset="0"/>
                              </a:rPr>
                              <m:t>𝑁</m:t>
                            </m:r>
                            <m:r>
                              <a:rPr lang="en-US" altLang="zh-CN" i="1">
                                <a:latin typeface="Cambria Math" panose="02040503050406030204" pitchFamily="18" charset="0"/>
                              </a:rPr>
                              <m:t> &lt; </m:t>
                            </m:r>
                            <m:r>
                              <a:rPr lang="en-US" altLang="zh-CN" i="1">
                                <a:latin typeface="Cambria Math" panose="02040503050406030204" pitchFamily="18" charset="0"/>
                              </a:rPr>
                              <m:t>𝐿</m:t>
                            </m:r>
                          </m:e>
                          <m:e>
                            <m:r>
                              <a:rPr lang="en-US" altLang="zh-CN" b="0" i="1" smtClean="0">
                                <a:latin typeface="Cambria Math" panose="02040503050406030204" pitchFamily="18" charset="0"/>
                              </a:rPr>
                              <m:t>(</m:t>
                            </m:r>
                            <m:r>
                              <a:rPr lang="en-US" altLang="zh-CN" i="1">
                                <a:latin typeface="Cambria Math" panose="02040503050406030204" pitchFamily="18" charset="0"/>
                              </a:rPr>
                              <m:t>𝐶</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𝐼</m:t>
                            </m:r>
                            <m:r>
                              <a:rPr lang="en-US" altLang="zh-CN" i="1">
                                <a:latin typeface="Cambria Math" panose="02040503050406030204" pitchFamily="18" charset="0"/>
                              </a:rPr>
                              <m:t> +</m:t>
                            </m:r>
                            <m:sSup>
                              <m:sSupPr>
                                <m:ctrlPr>
                                  <a:rPr lang="en-US" altLang="zh-CN" i="1">
                                    <a:latin typeface="Cambria Math" panose="02040503050406030204" pitchFamily="18" charset="0"/>
                                  </a:rPr>
                                </m:ctrlPr>
                              </m:sSupPr>
                              <m:e>
                                <m:r>
                                  <a:rPr lang="en-US" altLang="zh-CN" i="1">
                                    <a:latin typeface="Cambria Math" panose="02040503050406030204" pitchFamily="18" charset="0"/>
                                  </a:rPr>
                                  <m:t>𝐻</m:t>
                                </m:r>
                              </m:e>
                              <m:sup>
                                <m:r>
                                  <a:rPr lang="en-US" altLang="zh-CN" i="1">
                                    <a:latin typeface="Cambria Math" panose="02040503050406030204" pitchFamily="18" charset="0"/>
                                  </a:rPr>
                                  <m:t>𝑇</m:t>
                                </m:r>
                              </m:sup>
                            </m:sSup>
                            <m:r>
                              <a:rPr lang="en-US" altLang="zh-CN" i="1">
                                <a:latin typeface="Cambria Math" panose="02040503050406030204" pitchFamily="18" charset="0"/>
                              </a:rPr>
                              <m:t>𝐻</m:t>
                            </m:r>
                            <m:sSup>
                              <m:sSupPr>
                                <m:ctrlPr>
                                  <a:rPr lang="en-US" altLang="zh-CN" i="1">
                                    <a:latin typeface="Cambria Math" panose="02040503050406030204" pitchFamily="18" charset="0"/>
                                  </a:rPr>
                                </m:ctrlPr>
                              </m:sSupPr>
                              <m:e>
                                <m:r>
                                  <a:rPr lang="en-US" altLang="zh-CN" i="1">
                                    <a:latin typeface="Cambria Math" panose="02040503050406030204" pitchFamily="18" charset="0"/>
                                  </a:rPr>
                                  <m:t>)</m:t>
                                </m:r>
                              </m:e>
                              <m:sup>
                                <m:r>
                                  <a:rPr lang="en-US" altLang="zh-CN" i="1">
                                    <a:latin typeface="Cambria Math" panose="02040503050406030204" pitchFamily="18" charset="0"/>
                                  </a:rPr>
                                  <m:t>−1</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𝐻</m:t>
                                </m:r>
                              </m:e>
                              <m:sup>
                                <m:r>
                                  <a:rPr lang="en-US" altLang="zh-CN" i="1">
                                    <a:latin typeface="Cambria Math" panose="02040503050406030204" pitchFamily="18" charset="0"/>
                                  </a:rPr>
                                  <m:t>𝑇</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𝑡</m:t>
                                </m:r>
                              </m:sub>
                            </m:sSub>
                            <m:r>
                              <a:rPr lang="en-US" altLang="zh-CN" i="1">
                                <a:latin typeface="Cambria Math" panose="02040503050406030204" pitchFamily="18" charset="0"/>
                              </a:rPr>
                              <m:t>, &amp; </m:t>
                            </m:r>
                            <m:r>
                              <a:rPr lang="en-US" altLang="zh-CN" i="1">
                                <a:latin typeface="Cambria Math" panose="02040503050406030204" pitchFamily="18" charset="0"/>
                              </a:rPr>
                              <m:t>𝑁</m:t>
                            </m:r>
                            <m:r>
                              <a:rPr lang="en-US" altLang="zh-CN" i="1">
                                <a:latin typeface="Cambria Math" panose="02040503050406030204" pitchFamily="18" charset="0"/>
                              </a:rPr>
                              <m:t> ≥ </m:t>
                            </m:r>
                            <m:r>
                              <a:rPr lang="en-US" altLang="zh-CN" i="1">
                                <a:latin typeface="Cambria Math" panose="02040503050406030204" pitchFamily="18" charset="0"/>
                              </a:rPr>
                              <m:t>𝐿</m:t>
                            </m:r>
                            <m:r>
                              <a:rPr lang="en-US" altLang="zh-CN" i="1">
                                <a:latin typeface="Cambria Math" panose="02040503050406030204" pitchFamily="18" charset="0"/>
                              </a:rPr>
                              <m:t>.</m:t>
                            </m:r>
                          </m:e>
                        </m:eqArr>
                      </m:e>
                    </m:d>
                  </m:oMath>
                </a14:m>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DD3D568D-946F-4A38-8E68-4CDD183E3A5B}"/>
                  </a:ext>
                </a:extLst>
              </p:cNvPr>
              <p:cNvSpPr txBox="1">
                <a:spLocks noRot="1" noChangeAspect="1" noMove="1" noResize="1" noEditPoints="1" noAdjustHandles="1" noChangeArrowheads="1" noChangeShapeType="1" noTextEdit="1"/>
              </p:cNvSpPr>
              <p:nvPr/>
            </p:nvSpPr>
            <p:spPr>
              <a:xfrm>
                <a:off x="5379868" y="1743421"/>
                <a:ext cx="5849644" cy="4862037"/>
              </a:xfrm>
              <a:prstGeom prst="rect">
                <a:avLst/>
              </a:prstGeom>
              <a:blipFill>
                <a:blip r:embed="rId3"/>
                <a:stretch>
                  <a:fillRect l="-938" t="-752"/>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429DED41-1647-41FA-B39A-658779B69E9A}"/>
              </a:ext>
            </a:extLst>
          </p:cNvPr>
          <p:cNvPicPr>
            <a:picLocks noChangeAspect="1"/>
          </p:cNvPicPr>
          <p:nvPr/>
        </p:nvPicPr>
        <p:blipFill>
          <a:blip r:embed="rId4"/>
          <a:stretch>
            <a:fillRect/>
          </a:stretch>
        </p:blipFill>
        <p:spPr>
          <a:xfrm>
            <a:off x="962488" y="1427094"/>
            <a:ext cx="3783946" cy="5303260"/>
          </a:xfrm>
          <a:prstGeom prst="rect">
            <a:avLst/>
          </a:prstGeom>
        </p:spPr>
      </p:pic>
    </p:spTree>
    <p:extLst>
      <p:ext uri="{BB962C8B-B14F-4D97-AF65-F5344CB8AC3E}">
        <p14:creationId xmlns:p14="http://schemas.microsoft.com/office/powerpoint/2010/main" val="2453870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A438D8C-ED9C-4D90-88EF-42243FDBAD26}"/>
              </a:ext>
            </a:extLst>
          </p:cNvPr>
          <p:cNvSpPr>
            <a:spLocks noGrp="1"/>
          </p:cNvSpPr>
          <p:nvPr>
            <p:ph idx="1"/>
          </p:nvPr>
        </p:nvSpPr>
        <p:spPr>
          <a:xfrm>
            <a:off x="722791" y="1108437"/>
            <a:ext cx="10515600" cy="4641126"/>
          </a:xfrm>
        </p:spPr>
        <p:txBody>
          <a:bodyPr>
            <a:normAutofit/>
          </a:bodyPr>
          <a:lstStyle/>
          <a:p>
            <a:r>
              <a:rPr lang="en-US" altLang="zh-CN" sz="3600" dirty="0">
                <a:latin typeface="Times New Roman" panose="02020603050405020304" pitchFamily="18" charset="0"/>
                <a:cs typeface="Times New Roman" panose="02020603050405020304" pitchFamily="18" charset="0"/>
              </a:rPr>
              <a:t>Introduction to Extreme Learning Machine</a:t>
            </a:r>
          </a:p>
          <a:p>
            <a:r>
              <a:rPr lang="en-US" altLang="zh-CN" sz="3600" dirty="0">
                <a:solidFill>
                  <a:srgbClr val="0066CC"/>
                </a:solidFill>
                <a:latin typeface="Times New Roman" panose="02020603050405020304" pitchFamily="18" charset="0"/>
                <a:cs typeface="Times New Roman" panose="02020603050405020304" pitchFamily="18" charset="0"/>
              </a:rPr>
              <a:t>Proposed Method</a:t>
            </a:r>
          </a:p>
          <a:p>
            <a:pPr marL="0" indent="0">
              <a:buNone/>
            </a:pPr>
            <a:endParaRPr lang="en-US" altLang="zh-CN" sz="4000" dirty="0">
              <a:latin typeface="Times New Roman" panose="02020603050405020304" pitchFamily="18" charset="0"/>
              <a:cs typeface="Times New Roman" panose="02020603050405020304" pitchFamily="18" charset="0"/>
            </a:endParaRPr>
          </a:p>
        </p:txBody>
      </p:sp>
      <p:sp>
        <p:nvSpPr>
          <p:cNvPr id="5" name="箭头: 右 4">
            <a:extLst>
              <a:ext uri="{FF2B5EF4-FFF2-40B4-BE49-F238E27FC236}">
                <a16:creationId xmlns:a16="http://schemas.microsoft.com/office/drawing/2014/main" id="{A648A494-D0FE-455C-949A-DD13EA3C0BD9}"/>
              </a:ext>
            </a:extLst>
          </p:cNvPr>
          <p:cNvSpPr/>
          <p:nvPr/>
        </p:nvSpPr>
        <p:spPr>
          <a:xfrm flipH="1">
            <a:off x="4752230" y="1869409"/>
            <a:ext cx="486520" cy="39052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6039B96A-A8B8-492D-8D67-60DCF1986620}"/>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620235" y="2154452"/>
            <a:ext cx="7394875" cy="3775180"/>
          </a:xfrm>
          <a:prstGeom prst="rect">
            <a:avLst/>
          </a:prstGeom>
        </p:spPr>
      </p:pic>
    </p:spTree>
    <p:extLst>
      <p:ext uri="{BB962C8B-B14F-4D97-AF65-F5344CB8AC3E}">
        <p14:creationId xmlns:p14="http://schemas.microsoft.com/office/powerpoint/2010/main" val="274889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9A51E8-993E-4B28-A734-949EC570F786}"/>
              </a:ext>
            </a:extLst>
          </p:cNvPr>
          <p:cNvSpPr>
            <a:spLocks noGrp="1"/>
          </p:cNvSpPr>
          <p:nvPr>
            <p:ph type="title"/>
          </p:nvPr>
        </p:nvSpPr>
        <p:spPr/>
        <p:txBody>
          <a:bodyPr>
            <a:normAutofit/>
          </a:bodyPr>
          <a:lstStyle/>
          <a:p>
            <a:r>
              <a:rPr lang="en-US" altLang="zh-CN" sz="3600" b="1" dirty="0">
                <a:latin typeface="Times New Roman" panose="02020603050405020304" pitchFamily="18" charset="0"/>
                <a:cs typeface="Times New Roman" panose="02020603050405020304" pitchFamily="18" charset="0"/>
              </a:rPr>
              <a:t>Main Idea</a:t>
            </a:r>
            <a:endParaRPr lang="zh-CN" altLang="en-US" sz="3600" b="1"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0D1053F9-10B0-4D0E-BE56-CD3E6B86EBA2}"/>
              </a:ext>
            </a:extLst>
          </p:cNvPr>
          <p:cNvSpPr>
            <a:spLocks noGrp="1"/>
          </p:cNvSpPr>
          <p:nvPr>
            <p:ph idx="1"/>
          </p:nvPr>
        </p:nvSpPr>
        <p:spPr>
          <a:xfrm>
            <a:off x="838200" y="1825625"/>
            <a:ext cx="10515600" cy="4351338"/>
          </a:xfrm>
        </p:spPr>
        <p:txBody>
          <a:bodyPr>
            <a:normAutofit/>
          </a:bodyPr>
          <a:lstStyle/>
          <a:p>
            <a:r>
              <a:rPr lang="en-US" altLang="zh-CN" sz="3600" dirty="0">
                <a:latin typeface="Times New Roman" panose="02020603050405020304" pitchFamily="18" charset="0"/>
                <a:cs typeface="Times New Roman" panose="02020603050405020304" pitchFamily="18" charset="0"/>
              </a:rPr>
              <a:t>Divide the  patches into some subspaces</a:t>
            </a:r>
          </a:p>
          <a:p>
            <a:pPr lvl="1"/>
            <a:r>
              <a:rPr lang="en-US" altLang="zh-CN" sz="3200" dirty="0">
                <a:latin typeface="Times New Roman" panose="02020603050405020304" pitchFamily="18" charset="0"/>
                <a:cs typeface="Times New Roman" panose="02020603050405020304" pitchFamily="18" charset="0"/>
              </a:rPr>
              <a:t>Divide rules                Hadamard Matrix </a:t>
            </a:r>
          </a:p>
          <a:p>
            <a:pPr lvl="1"/>
            <a:endParaRPr lang="en-US" altLang="zh-CN" sz="3200" dirty="0">
              <a:latin typeface="Times New Roman" panose="02020603050405020304" pitchFamily="18" charset="0"/>
              <a:cs typeface="Times New Roman" panose="02020603050405020304" pitchFamily="18" charset="0"/>
            </a:endParaRPr>
          </a:p>
          <a:p>
            <a:pPr lvl="1"/>
            <a:endParaRPr lang="en-US" altLang="zh-CN" sz="3200" dirty="0">
              <a:latin typeface="Times New Roman" panose="02020603050405020304" pitchFamily="18" charset="0"/>
              <a:cs typeface="Times New Roman" panose="02020603050405020304" pitchFamily="18" charset="0"/>
            </a:endParaRPr>
          </a:p>
          <a:p>
            <a:pPr marL="457200" lvl="1" indent="0">
              <a:buNone/>
            </a:pPr>
            <a:endParaRPr lang="en-US" altLang="zh-CN" sz="3200" dirty="0">
              <a:latin typeface="Times New Roman" panose="02020603050405020304" pitchFamily="18" charset="0"/>
              <a:cs typeface="Times New Roman" panose="02020603050405020304" pitchFamily="18" charset="0"/>
            </a:endParaRPr>
          </a:p>
          <a:p>
            <a:pPr lvl="2"/>
            <a:r>
              <a:rPr lang="en-US" altLang="zh-CN" sz="2800" dirty="0">
                <a:latin typeface="Times New Roman" panose="02020603050405020304" pitchFamily="18" charset="0"/>
                <a:cs typeface="Times New Roman" panose="02020603050405020304" pitchFamily="18" charset="0"/>
              </a:rPr>
              <a:t>Each column of the Hadamard matrix can be treated as a convolutional filter.</a:t>
            </a:r>
          </a:p>
          <a:p>
            <a:pPr lvl="2"/>
            <a:r>
              <a:rPr lang="en-US" altLang="zh-CN" sz="2600" dirty="0">
                <a:latin typeface="Times New Roman" panose="02020603050405020304" pitchFamily="18" charset="0"/>
                <a:cs typeface="Times New Roman" panose="02020603050405020304" pitchFamily="18" charset="0"/>
              </a:rPr>
              <a:t>The Hadamard transform only requires addition and subtraction operators.</a:t>
            </a:r>
          </a:p>
        </p:txBody>
      </p:sp>
      <p:sp>
        <p:nvSpPr>
          <p:cNvPr id="5" name="箭头: 右 4">
            <a:extLst>
              <a:ext uri="{FF2B5EF4-FFF2-40B4-BE49-F238E27FC236}">
                <a16:creationId xmlns:a16="http://schemas.microsoft.com/office/drawing/2014/main" id="{0375E579-A7CE-4C4A-A06A-121DCAE9FD86}"/>
              </a:ext>
            </a:extLst>
          </p:cNvPr>
          <p:cNvSpPr/>
          <p:nvPr/>
        </p:nvSpPr>
        <p:spPr>
          <a:xfrm>
            <a:off x="4172505" y="2574524"/>
            <a:ext cx="603682" cy="2041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E07AA547-F966-412D-B5F1-9ABB9CC59B28}"/>
                  </a:ext>
                </a:extLst>
              </p:cNvPr>
              <p:cNvSpPr txBox="1"/>
              <p:nvPr/>
            </p:nvSpPr>
            <p:spPr>
              <a:xfrm>
                <a:off x="2002147" y="2962655"/>
                <a:ext cx="2882063" cy="103863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nchor="ctr" anchorCtr="1">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rPr>
                          </m:ctrlPr>
                        </m:sSubPr>
                        <m:e>
                          <m:r>
                            <a:rPr lang="en-US" altLang="zh-CN" sz="3200" b="0" i="1" smtClean="0">
                              <a:latin typeface="Cambria Math" panose="02040503050406030204" pitchFamily="18" charset="0"/>
                            </a:rPr>
                            <m:t>𝑄</m:t>
                          </m:r>
                        </m:e>
                        <m:sub>
                          <m:sSup>
                            <m:sSupPr>
                              <m:ctrlPr>
                                <a:rPr lang="en-US" altLang="zh-CN" sz="3200" i="1" smtClean="0">
                                  <a:latin typeface="Cambria Math" panose="02040503050406030204" pitchFamily="18" charset="0"/>
                                </a:rPr>
                              </m:ctrlPr>
                            </m:sSupPr>
                            <m:e>
                              <m:r>
                                <a:rPr lang="en-US" altLang="zh-CN" sz="3200" b="0" i="1" smtClean="0">
                                  <a:latin typeface="Cambria Math" panose="02040503050406030204" pitchFamily="18" charset="0"/>
                                </a:rPr>
                                <m:t>2</m:t>
                              </m:r>
                            </m:e>
                            <m:sup>
                              <m:r>
                                <a:rPr lang="en-US" altLang="zh-CN" sz="3200" b="0" i="1" smtClean="0">
                                  <a:latin typeface="Cambria Math" panose="02040503050406030204" pitchFamily="18" charset="0"/>
                                </a:rPr>
                                <m:t>1</m:t>
                              </m:r>
                            </m:sup>
                          </m:sSup>
                        </m:sub>
                      </m:sSub>
                      <m:r>
                        <a:rPr lang="en-US" altLang="zh-CN" sz="3200" b="0" i="1" smtClean="0">
                          <a:latin typeface="Cambria Math" panose="02040503050406030204" pitchFamily="18" charset="0"/>
                        </a:rPr>
                        <m:t>=</m:t>
                      </m:r>
                      <m:d>
                        <m:dPr>
                          <m:begChr m:val="["/>
                          <m:endChr m:val=""/>
                          <m:ctrlPr>
                            <a:rPr lang="en-US" altLang="zh-CN" sz="3200" b="0" i="1" smtClean="0">
                              <a:latin typeface="Cambria Math" panose="02040503050406030204" pitchFamily="18" charset="0"/>
                            </a:rPr>
                          </m:ctrlPr>
                        </m:dPr>
                        <m:e>
                          <m:f>
                            <m:fPr>
                              <m:type m:val="noBar"/>
                              <m:ctrlPr>
                                <a:rPr lang="en-US" altLang="zh-CN" sz="3200" b="0" i="1" smtClean="0">
                                  <a:latin typeface="Cambria Math" panose="02040503050406030204" pitchFamily="18" charset="0"/>
                                </a:rPr>
                              </m:ctrlPr>
                            </m:fPr>
                            <m:num>
                              <m:r>
                                <a:rPr lang="en-US" altLang="zh-CN" sz="3200" b="0" i="1" smtClean="0">
                                  <a:latin typeface="Cambria Math" panose="02040503050406030204" pitchFamily="18" charset="0"/>
                                </a:rPr>
                                <m:t>1</m:t>
                              </m:r>
                            </m:num>
                            <m:den>
                              <m:r>
                                <a:rPr lang="en-US" altLang="zh-CN" sz="3200" b="0" i="1" smtClean="0">
                                  <a:latin typeface="Cambria Math" panose="02040503050406030204" pitchFamily="18" charset="0"/>
                                </a:rPr>
                                <m:t>1</m:t>
                              </m:r>
                            </m:den>
                          </m:f>
                          <m:d>
                            <m:dPr>
                              <m:begChr m:val=""/>
                              <m:endChr m:val="]"/>
                              <m:ctrlPr>
                                <a:rPr lang="en-US" altLang="zh-CN" sz="3200" b="0" i="1" smtClean="0">
                                  <a:latin typeface="Cambria Math" panose="02040503050406030204" pitchFamily="18" charset="0"/>
                                </a:rPr>
                              </m:ctrlPr>
                            </m:dPr>
                            <m:e>
                              <m:f>
                                <m:fPr>
                                  <m:type m:val="noBar"/>
                                  <m:ctrlPr>
                                    <a:rPr lang="en-US" altLang="zh-CN" sz="3200" b="0" i="1" smtClean="0">
                                      <a:latin typeface="Cambria Math" panose="02040503050406030204" pitchFamily="18" charset="0"/>
                                    </a:rPr>
                                  </m:ctrlPr>
                                </m:fPr>
                                <m:num>
                                  <m:r>
                                    <a:rPr lang="en-US" altLang="zh-CN" sz="3200" b="0" i="1" smtClean="0">
                                      <a:latin typeface="Cambria Math" panose="02040503050406030204" pitchFamily="18" charset="0"/>
                                    </a:rPr>
                                    <m:t>1</m:t>
                                  </m:r>
                                </m:num>
                                <m:den>
                                  <m:r>
                                    <a:rPr lang="en-US" altLang="zh-CN" sz="3200" b="0" i="1" smtClean="0">
                                      <a:latin typeface="Cambria Math" panose="02040503050406030204" pitchFamily="18" charset="0"/>
                                    </a:rPr>
                                    <m:t>−1</m:t>
                                  </m:r>
                                </m:den>
                              </m:f>
                            </m:e>
                          </m:d>
                        </m:e>
                      </m:d>
                    </m:oMath>
                  </m:oMathPara>
                </a14:m>
                <a:endParaRPr lang="zh-CN" altLang="en-US" sz="3200" dirty="0"/>
              </a:p>
            </p:txBody>
          </p:sp>
        </mc:Choice>
        <mc:Fallback xmlns="">
          <p:sp>
            <p:nvSpPr>
              <p:cNvPr id="7" name="文本框 6">
                <a:extLst>
                  <a:ext uri="{FF2B5EF4-FFF2-40B4-BE49-F238E27FC236}">
                    <a16:creationId xmlns:a16="http://schemas.microsoft.com/office/drawing/2014/main" id="{E07AA547-F966-412D-B5F1-9ABB9CC59B28}"/>
                  </a:ext>
                </a:extLst>
              </p:cNvPr>
              <p:cNvSpPr txBox="1">
                <a:spLocks noRot="1" noChangeAspect="1" noMove="1" noResize="1" noEditPoints="1" noAdjustHandles="1" noChangeArrowheads="1" noChangeShapeType="1" noTextEdit="1"/>
              </p:cNvSpPr>
              <p:nvPr/>
            </p:nvSpPr>
            <p:spPr>
              <a:xfrm>
                <a:off x="2002147" y="2962655"/>
                <a:ext cx="2882063" cy="1038639"/>
              </a:xfrm>
              <a:prstGeom prst="rect">
                <a:avLst/>
              </a:prstGeom>
              <a:blipFill>
                <a:blip r:embed="rId3"/>
                <a:stretch>
                  <a:fillRect/>
                </a:stretch>
              </a:blipFill>
              <a:ln>
                <a:solidFill>
                  <a:schemeClr val="bg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774440B-9CAE-40C1-9542-6DC32080E637}"/>
                  </a:ext>
                </a:extLst>
              </p:cNvPr>
              <p:cNvSpPr txBox="1"/>
              <p:nvPr/>
            </p:nvSpPr>
            <p:spPr>
              <a:xfrm>
                <a:off x="5160435" y="2902916"/>
                <a:ext cx="4428642" cy="118821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nchor="ctr" anchorCtr="1">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rPr>
                          </m:ctrlPr>
                        </m:sSubPr>
                        <m:e>
                          <m:r>
                            <a:rPr lang="en-US" altLang="zh-CN" sz="3200" b="0" i="1" smtClean="0">
                              <a:latin typeface="Cambria Math" panose="02040503050406030204" pitchFamily="18" charset="0"/>
                            </a:rPr>
                            <m:t>𝑄</m:t>
                          </m:r>
                        </m:e>
                        <m:sub>
                          <m:sSup>
                            <m:sSupPr>
                              <m:ctrlPr>
                                <a:rPr lang="en-US" altLang="zh-CN" sz="3200" i="1" smtClean="0">
                                  <a:latin typeface="Cambria Math" panose="02040503050406030204" pitchFamily="18" charset="0"/>
                                </a:rPr>
                              </m:ctrlPr>
                            </m:sSupPr>
                            <m:e>
                              <m:r>
                                <a:rPr lang="en-US" altLang="zh-CN" sz="3200" b="0" i="1" smtClean="0">
                                  <a:latin typeface="Cambria Math" panose="02040503050406030204" pitchFamily="18" charset="0"/>
                                </a:rPr>
                                <m:t>2</m:t>
                              </m:r>
                            </m:e>
                            <m:sup>
                              <m:r>
                                <a:rPr lang="en-US" altLang="zh-CN" sz="3200" b="0" i="1" smtClean="0">
                                  <a:latin typeface="Cambria Math" panose="02040503050406030204" pitchFamily="18" charset="0"/>
                                </a:rPr>
                                <m:t>𝑘</m:t>
                              </m:r>
                              <m:r>
                                <a:rPr lang="en-US" altLang="zh-CN" sz="3200" b="0" i="1" smtClean="0">
                                  <a:latin typeface="Cambria Math" panose="02040503050406030204" pitchFamily="18" charset="0"/>
                                </a:rPr>
                                <m:t>+1</m:t>
                              </m:r>
                            </m:sup>
                          </m:sSup>
                        </m:sub>
                      </m:sSub>
                      <m:r>
                        <a:rPr lang="en-US" altLang="zh-CN" sz="3200" b="0" i="1" smtClean="0">
                          <a:latin typeface="Cambria Math" panose="02040503050406030204" pitchFamily="18" charset="0"/>
                        </a:rPr>
                        <m:t>=</m:t>
                      </m:r>
                      <m:d>
                        <m:dPr>
                          <m:begChr m:val="["/>
                          <m:endChr m:val=""/>
                          <m:ctrlPr>
                            <a:rPr lang="en-US" altLang="zh-CN" sz="3200" b="0" i="1" smtClean="0">
                              <a:latin typeface="Cambria Math" panose="02040503050406030204" pitchFamily="18" charset="0"/>
                            </a:rPr>
                          </m:ctrlPr>
                        </m:dPr>
                        <m:e>
                          <m:f>
                            <m:fPr>
                              <m:type m:val="noBar"/>
                              <m:ctrlPr>
                                <a:rPr lang="en-US" altLang="zh-CN" sz="3200" b="0" i="1" smtClean="0">
                                  <a:latin typeface="Cambria Math" panose="02040503050406030204" pitchFamily="18" charset="0"/>
                                </a:rPr>
                              </m:ctrlPr>
                            </m:fPr>
                            <m:num>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𝑄</m:t>
                                  </m:r>
                                </m:e>
                                <m:sub>
                                  <m:sSup>
                                    <m:sSupPr>
                                      <m:ctrlPr>
                                        <a:rPr lang="en-US" altLang="zh-CN" sz="3200" i="1" smtClean="0">
                                          <a:latin typeface="Cambria Math" panose="02040503050406030204" pitchFamily="18" charset="0"/>
                                        </a:rPr>
                                      </m:ctrlPr>
                                    </m:sSupPr>
                                    <m:e>
                                      <m:r>
                                        <a:rPr lang="en-US" altLang="zh-CN" sz="3200" i="1">
                                          <a:latin typeface="Cambria Math" panose="02040503050406030204" pitchFamily="18" charset="0"/>
                                        </a:rPr>
                                        <m:t>2</m:t>
                                      </m:r>
                                    </m:e>
                                    <m:sup>
                                      <m:r>
                                        <a:rPr lang="en-US" altLang="zh-CN" sz="3200" b="0" i="1" smtClean="0">
                                          <a:latin typeface="Cambria Math" panose="02040503050406030204" pitchFamily="18" charset="0"/>
                                        </a:rPr>
                                        <m:t>𝑘</m:t>
                                      </m:r>
                                    </m:sup>
                                  </m:sSup>
                                </m:sub>
                              </m:sSub>
                            </m:num>
                            <m:den>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𝑄</m:t>
                                  </m:r>
                                </m:e>
                                <m:sub>
                                  <m:sSup>
                                    <m:sSupPr>
                                      <m:ctrlPr>
                                        <a:rPr lang="en-US" altLang="zh-CN" sz="3200" i="1">
                                          <a:latin typeface="Cambria Math" panose="02040503050406030204" pitchFamily="18" charset="0"/>
                                        </a:rPr>
                                      </m:ctrlPr>
                                    </m:sSupPr>
                                    <m:e>
                                      <m:r>
                                        <a:rPr lang="en-US" altLang="zh-CN" sz="3200" i="1">
                                          <a:latin typeface="Cambria Math" panose="02040503050406030204" pitchFamily="18" charset="0"/>
                                        </a:rPr>
                                        <m:t>2</m:t>
                                      </m:r>
                                    </m:e>
                                    <m:sup>
                                      <m:r>
                                        <a:rPr lang="en-US" altLang="zh-CN" sz="3200" b="0" i="1" smtClean="0">
                                          <a:latin typeface="Cambria Math" panose="02040503050406030204" pitchFamily="18" charset="0"/>
                                        </a:rPr>
                                        <m:t>𝑘</m:t>
                                      </m:r>
                                    </m:sup>
                                  </m:sSup>
                                </m:sub>
                              </m:sSub>
                            </m:den>
                          </m:f>
                          <m:d>
                            <m:dPr>
                              <m:begChr m:val=""/>
                              <m:endChr m:val="]"/>
                              <m:ctrlPr>
                                <a:rPr lang="en-US" altLang="zh-CN" sz="3200" b="0" i="1" smtClean="0">
                                  <a:latin typeface="Cambria Math" panose="02040503050406030204" pitchFamily="18" charset="0"/>
                                </a:rPr>
                              </m:ctrlPr>
                            </m:dPr>
                            <m:e>
                              <m:f>
                                <m:fPr>
                                  <m:type m:val="noBar"/>
                                  <m:ctrlPr>
                                    <a:rPr lang="en-US" altLang="zh-CN" sz="3200" b="0" i="1" smtClean="0">
                                      <a:latin typeface="Cambria Math" panose="02040503050406030204" pitchFamily="18" charset="0"/>
                                    </a:rPr>
                                  </m:ctrlPr>
                                </m:fPr>
                                <m:num>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𝑄</m:t>
                                      </m:r>
                                    </m:e>
                                    <m:sub>
                                      <m:sSup>
                                        <m:sSupPr>
                                          <m:ctrlPr>
                                            <a:rPr lang="en-US" altLang="zh-CN" sz="3200" i="1">
                                              <a:latin typeface="Cambria Math" panose="02040503050406030204" pitchFamily="18" charset="0"/>
                                            </a:rPr>
                                          </m:ctrlPr>
                                        </m:sSupPr>
                                        <m:e>
                                          <m:r>
                                            <a:rPr lang="en-US" altLang="zh-CN" sz="3200" i="1">
                                              <a:latin typeface="Cambria Math" panose="02040503050406030204" pitchFamily="18" charset="0"/>
                                            </a:rPr>
                                            <m:t>2</m:t>
                                          </m:r>
                                        </m:e>
                                        <m:sup>
                                          <m:r>
                                            <a:rPr lang="en-US" altLang="zh-CN" sz="3200" b="0" i="1" smtClean="0">
                                              <a:latin typeface="Cambria Math" panose="02040503050406030204" pitchFamily="18" charset="0"/>
                                            </a:rPr>
                                            <m:t>𝑘</m:t>
                                          </m:r>
                                        </m:sup>
                                      </m:sSup>
                                    </m:sub>
                                  </m:sSub>
                                </m:num>
                                <m:den>
                                  <m:r>
                                    <a:rPr lang="en-US" altLang="zh-CN" sz="3200" b="0" i="1" smtClean="0">
                                      <a:latin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𝑄</m:t>
                                      </m:r>
                                    </m:e>
                                    <m:sub>
                                      <m:sSup>
                                        <m:sSupPr>
                                          <m:ctrlPr>
                                            <a:rPr lang="en-US" altLang="zh-CN" sz="3200" i="1" smtClean="0">
                                              <a:latin typeface="Cambria Math" panose="02040503050406030204" pitchFamily="18" charset="0"/>
                                            </a:rPr>
                                          </m:ctrlPr>
                                        </m:sSupPr>
                                        <m:e>
                                          <m:r>
                                            <a:rPr lang="en-US" altLang="zh-CN" sz="3200" i="1">
                                              <a:latin typeface="Cambria Math" panose="02040503050406030204" pitchFamily="18" charset="0"/>
                                            </a:rPr>
                                            <m:t>2</m:t>
                                          </m:r>
                                        </m:e>
                                        <m:sup>
                                          <m:r>
                                            <a:rPr lang="en-US" altLang="zh-CN" sz="3200" b="0" i="1" smtClean="0">
                                              <a:latin typeface="Cambria Math" panose="02040503050406030204" pitchFamily="18" charset="0"/>
                                            </a:rPr>
                                            <m:t>𝑘</m:t>
                                          </m:r>
                                        </m:sup>
                                      </m:sSup>
                                    </m:sub>
                                  </m:sSub>
                                </m:den>
                              </m:f>
                            </m:e>
                          </m:d>
                        </m:e>
                      </m:d>
                    </m:oMath>
                  </m:oMathPara>
                </a14:m>
                <a:endParaRPr lang="zh-CN" altLang="en-US" sz="3200" dirty="0"/>
              </a:p>
            </p:txBody>
          </p:sp>
        </mc:Choice>
        <mc:Fallback xmlns="">
          <p:sp>
            <p:nvSpPr>
              <p:cNvPr id="8" name="文本框 7">
                <a:extLst>
                  <a:ext uri="{FF2B5EF4-FFF2-40B4-BE49-F238E27FC236}">
                    <a16:creationId xmlns:a16="http://schemas.microsoft.com/office/drawing/2014/main" id="{C774440B-9CAE-40C1-9542-6DC32080E637}"/>
                  </a:ext>
                </a:extLst>
              </p:cNvPr>
              <p:cNvSpPr txBox="1">
                <a:spLocks noRot="1" noChangeAspect="1" noMove="1" noResize="1" noEditPoints="1" noAdjustHandles="1" noChangeArrowheads="1" noChangeShapeType="1" noTextEdit="1"/>
              </p:cNvSpPr>
              <p:nvPr/>
            </p:nvSpPr>
            <p:spPr>
              <a:xfrm>
                <a:off x="5160435" y="2902916"/>
                <a:ext cx="4428642" cy="1188210"/>
              </a:xfrm>
              <a:prstGeom prst="rect">
                <a:avLst/>
              </a:prstGeom>
              <a:blipFill>
                <a:blip r:embed="rId4"/>
                <a:stretch>
                  <a:fillRect/>
                </a:stretch>
              </a:blipFill>
              <a:ln>
                <a:solidFill>
                  <a:schemeClr val="bg1"/>
                </a:solidFill>
              </a:ln>
            </p:spPr>
            <p:txBody>
              <a:bodyPr/>
              <a:lstStyle/>
              <a:p>
                <a:r>
                  <a:rPr lang="zh-CN" altLang="en-US">
                    <a:noFill/>
                  </a:rPr>
                  <a:t> </a:t>
                </a:r>
              </a:p>
            </p:txBody>
          </p:sp>
        </mc:Fallback>
      </mc:AlternateContent>
    </p:spTree>
    <p:extLst>
      <p:ext uri="{BB962C8B-B14F-4D97-AF65-F5344CB8AC3E}">
        <p14:creationId xmlns:p14="http://schemas.microsoft.com/office/powerpoint/2010/main" val="4164483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9A51E8-993E-4B28-A734-949EC570F786}"/>
              </a:ext>
            </a:extLst>
          </p:cNvPr>
          <p:cNvSpPr>
            <a:spLocks noGrp="1"/>
          </p:cNvSpPr>
          <p:nvPr>
            <p:ph type="title"/>
          </p:nvPr>
        </p:nvSpPr>
        <p:spPr/>
        <p:txBody>
          <a:bodyPr>
            <a:normAutofit/>
          </a:bodyPr>
          <a:lstStyle/>
          <a:p>
            <a:r>
              <a:rPr lang="en-US" altLang="zh-CN" sz="3600" b="1" dirty="0">
                <a:latin typeface="Times New Roman" panose="02020603050405020304" pitchFamily="18" charset="0"/>
                <a:cs typeface="Times New Roman" panose="02020603050405020304" pitchFamily="18" charset="0"/>
              </a:rPr>
              <a:t>Main Idea</a:t>
            </a:r>
            <a:endParaRPr lang="zh-CN" altLang="en-US" sz="3600" b="1"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0D1053F9-10B0-4D0E-BE56-CD3E6B86EBA2}"/>
              </a:ext>
            </a:extLst>
          </p:cNvPr>
          <p:cNvSpPr>
            <a:spLocks noGrp="1"/>
          </p:cNvSpPr>
          <p:nvPr>
            <p:ph idx="1"/>
          </p:nvPr>
        </p:nvSpPr>
        <p:spPr>
          <a:xfrm>
            <a:off x="838200" y="1825625"/>
            <a:ext cx="10515600" cy="4351338"/>
          </a:xfrm>
        </p:spPr>
        <p:txBody>
          <a:bodyPr>
            <a:normAutofit/>
          </a:bodyPr>
          <a:lstStyle/>
          <a:p>
            <a:r>
              <a:rPr lang="en-US" altLang="zh-CN" sz="3600" dirty="0">
                <a:latin typeface="Times New Roman" panose="02020603050405020304" pitchFamily="18" charset="0"/>
                <a:cs typeface="Times New Roman" panose="02020603050405020304" pitchFamily="18" charset="0"/>
              </a:rPr>
              <a:t>Divide the patches into some subspaces</a:t>
            </a:r>
          </a:p>
          <a:p>
            <a:pPr lvl="1"/>
            <a:r>
              <a:rPr lang="en-US" altLang="zh-CN" sz="3200" dirty="0">
                <a:latin typeface="Times New Roman" panose="02020603050405020304" pitchFamily="18" charset="0"/>
                <a:cs typeface="Times New Roman" panose="02020603050405020304" pitchFamily="18" charset="0"/>
              </a:rPr>
              <a:t>Divide rules                Hadamard Matrix </a:t>
            </a:r>
          </a:p>
          <a:p>
            <a:pPr lvl="1"/>
            <a:r>
              <a:rPr lang="en-US" altLang="zh-CN" sz="3200" dirty="0">
                <a:latin typeface="Times New Roman" panose="02020603050405020304" pitchFamily="18" charset="0"/>
                <a:cs typeface="Times New Roman" panose="02020603050405020304" pitchFamily="18" charset="0"/>
              </a:rPr>
              <a:t>Decision Tree</a:t>
            </a:r>
            <a:endParaRPr lang="en-US" altLang="zh-CN" sz="3200" dirty="0"/>
          </a:p>
        </p:txBody>
      </p:sp>
      <p:sp>
        <p:nvSpPr>
          <p:cNvPr id="5" name="箭头: 右 4">
            <a:extLst>
              <a:ext uri="{FF2B5EF4-FFF2-40B4-BE49-F238E27FC236}">
                <a16:creationId xmlns:a16="http://schemas.microsoft.com/office/drawing/2014/main" id="{0375E579-A7CE-4C4A-A06A-121DCAE9FD86}"/>
              </a:ext>
            </a:extLst>
          </p:cNvPr>
          <p:cNvSpPr/>
          <p:nvPr/>
        </p:nvSpPr>
        <p:spPr>
          <a:xfrm>
            <a:off x="4172505" y="2574524"/>
            <a:ext cx="603682" cy="2041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42713F9C-401F-4A06-84C9-DD2053EEDB45}"/>
              </a:ext>
            </a:extLst>
          </p:cNvPr>
          <p:cNvPicPr>
            <a:picLocks noChangeAspect="1"/>
          </p:cNvPicPr>
          <p:nvPr/>
        </p:nvPicPr>
        <p:blipFill>
          <a:blip r:embed="rId3"/>
          <a:stretch>
            <a:fillRect/>
          </a:stretch>
        </p:blipFill>
        <p:spPr>
          <a:xfrm>
            <a:off x="2530858" y="3356517"/>
            <a:ext cx="4490658" cy="2955383"/>
          </a:xfrm>
          <a:prstGeom prst="rect">
            <a:avLst/>
          </a:prstGeom>
        </p:spPr>
      </p:pic>
    </p:spTree>
    <p:extLst>
      <p:ext uri="{BB962C8B-B14F-4D97-AF65-F5344CB8AC3E}">
        <p14:creationId xmlns:p14="http://schemas.microsoft.com/office/powerpoint/2010/main" val="238542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9A51E8-993E-4B28-A734-949EC570F786}"/>
              </a:ext>
            </a:extLst>
          </p:cNvPr>
          <p:cNvSpPr>
            <a:spLocks noGrp="1"/>
          </p:cNvSpPr>
          <p:nvPr>
            <p:ph type="title"/>
          </p:nvPr>
        </p:nvSpPr>
        <p:spPr/>
        <p:txBody>
          <a:bodyPr>
            <a:normAutofit/>
          </a:bodyPr>
          <a:lstStyle/>
          <a:p>
            <a:r>
              <a:rPr lang="en-US" altLang="zh-CN" sz="3600" b="1" dirty="0">
                <a:latin typeface="Times New Roman" panose="02020603050405020304" pitchFamily="18" charset="0"/>
                <a:cs typeface="Times New Roman" panose="02020603050405020304" pitchFamily="18" charset="0"/>
              </a:rPr>
              <a:t>Main Idea</a:t>
            </a:r>
            <a:endParaRPr lang="zh-CN" altLang="en-US" sz="3600" b="1"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0D1053F9-10B0-4D0E-BE56-CD3E6B86EBA2}"/>
              </a:ext>
            </a:extLst>
          </p:cNvPr>
          <p:cNvSpPr>
            <a:spLocks noGrp="1"/>
          </p:cNvSpPr>
          <p:nvPr>
            <p:ph idx="1"/>
          </p:nvPr>
        </p:nvSpPr>
        <p:spPr>
          <a:xfrm>
            <a:off x="838200" y="1825625"/>
            <a:ext cx="10515600" cy="4351338"/>
          </a:xfrm>
        </p:spPr>
        <p:txBody>
          <a:bodyPr>
            <a:normAutofit/>
          </a:bodyPr>
          <a:lstStyle/>
          <a:p>
            <a:r>
              <a:rPr lang="en-US" altLang="zh-CN" sz="3600" dirty="0">
                <a:latin typeface="Times New Roman" panose="02020603050405020304" pitchFamily="18" charset="0"/>
                <a:cs typeface="Times New Roman" panose="02020603050405020304" pitchFamily="18" charset="0"/>
              </a:rPr>
              <a:t>Divide the  patches into some subspaces</a:t>
            </a:r>
          </a:p>
          <a:p>
            <a:pPr lvl="1"/>
            <a:r>
              <a:rPr lang="en-US" altLang="zh-CN" sz="3200" dirty="0">
                <a:latin typeface="Times New Roman" panose="02020603050405020304" pitchFamily="18" charset="0"/>
                <a:cs typeface="Times New Roman" panose="02020603050405020304" pitchFamily="18" charset="0"/>
              </a:rPr>
              <a:t>Divide rules                Hadamard Matrix </a:t>
            </a:r>
          </a:p>
          <a:p>
            <a:pPr lvl="1"/>
            <a:r>
              <a:rPr lang="en-US" altLang="zh-CN" sz="3200" dirty="0">
                <a:latin typeface="Times New Roman" panose="02020603050405020304" pitchFamily="18" charset="0"/>
                <a:cs typeface="Times New Roman" panose="02020603050405020304" pitchFamily="18" charset="0"/>
              </a:rPr>
              <a:t>Decision Tree             </a:t>
            </a:r>
          </a:p>
          <a:p>
            <a:pPr marL="228600" lvl="1">
              <a:spcBef>
                <a:spcPts val="1000"/>
              </a:spcBef>
            </a:pPr>
            <a:r>
              <a:rPr lang="en-US" altLang="zh-CN" sz="3600" dirty="0">
                <a:latin typeface="Times New Roman" panose="02020603050405020304" pitchFamily="18" charset="0"/>
                <a:cs typeface="Times New Roman" panose="02020603050405020304" pitchFamily="18" charset="0"/>
              </a:rPr>
              <a:t>Learning mapping model in every subspaces</a:t>
            </a:r>
          </a:p>
          <a:p>
            <a:pPr lvl="1"/>
            <a:r>
              <a:rPr lang="en-US" altLang="zh-CN" sz="3200" dirty="0">
                <a:latin typeface="Times New Roman" panose="02020603050405020304" pitchFamily="18" charset="0"/>
                <a:cs typeface="Times New Roman" panose="02020603050405020304" pitchFamily="18" charset="0"/>
              </a:rPr>
              <a:t>Extreme Learning Machine</a:t>
            </a:r>
          </a:p>
          <a:p>
            <a:pPr lvl="2"/>
            <a:r>
              <a:rPr lang="en-US" altLang="zh-CN" sz="2800" dirty="0">
                <a:latin typeface="Times New Roman" panose="02020603050405020304" pitchFamily="18" charset="0"/>
                <a:cs typeface="Times New Roman" panose="02020603050405020304" pitchFamily="18" charset="0"/>
              </a:rPr>
              <a:t>At each leaf node, an ELM is adopted to learn a mapping from LR to HR patches.</a:t>
            </a:r>
            <a:endParaRPr lang="zh-CN" altLang="en-US" sz="2800" dirty="0">
              <a:latin typeface="Times New Roman" panose="02020603050405020304" pitchFamily="18" charset="0"/>
              <a:cs typeface="Times New Roman" panose="02020603050405020304" pitchFamily="18" charset="0"/>
            </a:endParaRPr>
          </a:p>
          <a:p>
            <a:pPr marL="914400" lvl="2" indent="0">
              <a:buNone/>
            </a:pPr>
            <a:endParaRPr lang="en-US" altLang="zh-CN" sz="2800" dirty="0">
              <a:latin typeface="Times New Roman" panose="02020603050405020304" pitchFamily="18" charset="0"/>
              <a:cs typeface="Times New Roman" panose="02020603050405020304" pitchFamily="18" charset="0"/>
            </a:endParaRPr>
          </a:p>
        </p:txBody>
      </p:sp>
      <p:sp>
        <p:nvSpPr>
          <p:cNvPr id="5" name="箭头: 右 4">
            <a:extLst>
              <a:ext uri="{FF2B5EF4-FFF2-40B4-BE49-F238E27FC236}">
                <a16:creationId xmlns:a16="http://schemas.microsoft.com/office/drawing/2014/main" id="{0375E579-A7CE-4C4A-A06A-121DCAE9FD86}"/>
              </a:ext>
            </a:extLst>
          </p:cNvPr>
          <p:cNvSpPr/>
          <p:nvPr/>
        </p:nvSpPr>
        <p:spPr>
          <a:xfrm>
            <a:off x="4172505" y="2574524"/>
            <a:ext cx="603682" cy="2041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4996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A438D8C-ED9C-4D90-88EF-42243FDBAD26}"/>
              </a:ext>
            </a:extLst>
          </p:cNvPr>
          <p:cNvSpPr>
            <a:spLocks noGrp="1"/>
          </p:cNvSpPr>
          <p:nvPr>
            <p:ph idx="1"/>
          </p:nvPr>
        </p:nvSpPr>
        <p:spPr>
          <a:xfrm>
            <a:off x="399495" y="1065320"/>
            <a:ext cx="10954305" cy="5111643"/>
          </a:xfrm>
        </p:spPr>
        <p:txBody>
          <a:bodyPr>
            <a:normAutofit/>
          </a:bodyPr>
          <a:lstStyle/>
          <a:p>
            <a:r>
              <a:rPr lang="en-US" altLang="zh-CN" sz="3600" dirty="0">
                <a:latin typeface="Times New Roman" panose="02020603050405020304" pitchFamily="18" charset="0"/>
                <a:cs typeface="Times New Roman" panose="02020603050405020304" pitchFamily="18" charset="0"/>
              </a:rPr>
              <a:t>Introduction to Extreme Learning Machine</a:t>
            </a:r>
          </a:p>
          <a:p>
            <a:r>
              <a:rPr lang="en-US" altLang="zh-CN" sz="3600" dirty="0">
                <a:latin typeface="Times New Roman" panose="02020603050405020304" pitchFamily="18" charset="0"/>
                <a:cs typeface="Times New Roman" panose="02020603050405020304" pitchFamily="18" charset="0"/>
              </a:rPr>
              <a:t>Proposed Method</a:t>
            </a:r>
          </a:p>
          <a:p>
            <a:pPr marL="457200" lvl="1" indent="0">
              <a:buNone/>
            </a:pPr>
            <a:endParaRPr lang="en-US" altLang="zh-CN" sz="3200" dirty="0">
              <a:latin typeface="Times New Roman" panose="02020603050405020304" pitchFamily="18" charset="0"/>
              <a:cs typeface="Times New Roman" panose="02020603050405020304" pitchFamily="18" charset="0"/>
            </a:endParaRPr>
          </a:p>
        </p:txBody>
      </p:sp>
      <p:sp>
        <p:nvSpPr>
          <p:cNvPr id="5" name="箭头: 右 4">
            <a:extLst>
              <a:ext uri="{FF2B5EF4-FFF2-40B4-BE49-F238E27FC236}">
                <a16:creationId xmlns:a16="http://schemas.microsoft.com/office/drawing/2014/main" id="{48F07F94-7341-46A9-AA94-79A7C32E285F}"/>
              </a:ext>
            </a:extLst>
          </p:cNvPr>
          <p:cNvSpPr/>
          <p:nvPr/>
        </p:nvSpPr>
        <p:spPr>
          <a:xfrm flipH="1">
            <a:off x="7675658" y="2331931"/>
            <a:ext cx="363441" cy="327133"/>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51C4F85C-2158-40EE-9730-6A30534A3B77}"/>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270281" y="2659064"/>
            <a:ext cx="7248772" cy="3249450"/>
          </a:xfrm>
          <a:prstGeom prst="rect">
            <a:avLst/>
          </a:prstGeom>
        </p:spPr>
      </p:pic>
      <p:pic>
        <p:nvPicPr>
          <p:cNvPr id="2" name="图片 1">
            <a:extLst>
              <a:ext uri="{FF2B5EF4-FFF2-40B4-BE49-F238E27FC236}">
                <a16:creationId xmlns:a16="http://schemas.microsoft.com/office/drawing/2014/main" id="{03FB1DCE-E1C3-4375-813B-58E9F2EA270E}"/>
              </a:ext>
            </a:extLst>
          </p:cNvPr>
          <p:cNvPicPr>
            <a:picLocks noChangeAspect="1"/>
          </p:cNvPicPr>
          <p:nvPr/>
        </p:nvPicPr>
        <p:blipFill>
          <a:blip r:embed="rId5"/>
          <a:stretch>
            <a:fillRect/>
          </a:stretch>
        </p:blipFill>
        <p:spPr>
          <a:xfrm>
            <a:off x="697038" y="2178967"/>
            <a:ext cx="6822015" cy="853514"/>
          </a:xfrm>
          <a:prstGeom prst="rect">
            <a:avLst/>
          </a:prstGeom>
        </p:spPr>
      </p:pic>
    </p:spTree>
    <p:extLst>
      <p:ext uri="{BB962C8B-B14F-4D97-AF65-F5344CB8AC3E}">
        <p14:creationId xmlns:p14="http://schemas.microsoft.com/office/powerpoint/2010/main" val="3926807248"/>
      </p:ext>
    </p:extLst>
  </p:cSld>
  <p:clrMapOvr>
    <a:masterClrMapping/>
  </p:clrMapOvr>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16751</TotalTime>
  <Words>1593</Words>
  <Application>Microsoft Office PowerPoint</Application>
  <PresentationFormat>宽屏</PresentationFormat>
  <Paragraphs>121</Paragraphs>
  <Slides>26</Slides>
  <Notes>26</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26</vt:i4>
      </vt:variant>
    </vt:vector>
  </HeadingPairs>
  <TitlesOfParts>
    <vt:vector size="34" baseType="lpstr">
      <vt:lpstr>等线</vt:lpstr>
      <vt:lpstr>Arial</vt:lpstr>
      <vt:lpstr>Calibri</vt:lpstr>
      <vt:lpstr>Calibri Light</vt:lpstr>
      <vt:lpstr>Cambria Math</vt:lpstr>
      <vt:lpstr>Times New Roman</vt:lpstr>
      <vt:lpstr>Wingdings</vt:lpstr>
      <vt:lpstr>Office Theme</vt:lpstr>
      <vt:lpstr>Decision Tree and Extreme Learning Machine based Single Image Super-Resolution</vt:lpstr>
      <vt:lpstr>Content</vt:lpstr>
      <vt:lpstr>PowerPoint 演示文稿</vt:lpstr>
      <vt:lpstr>PowerPoint 演示文稿</vt:lpstr>
      <vt:lpstr>PowerPoint 演示文稿</vt:lpstr>
      <vt:lpstr>Main Idea</vt:lpstr>
      <vt:lpstr>Main Idea</vt:lpstr>
      <vt:lpstr>Main Idea</vt:lpstr>
      <vt:lpstr>PowerPoint 演示文稿</vt:lpstr>
      <vt:lpstr>PowerPoint 演示文稿</vt:lpstr>
      <vt:lpstr>PowerPoint 演示文稿</vt:lpstr>
      <vt:lpstr>PowerPoint 演示文稿</vt:lpstr>
      <vt:lpstr>PowerPoint 演示文稿</vt:lpstr>
      <vt:lpstr>Experimental Setting</vt:lpstr>
      <vt:lpstr>PowerPoint 演示文稿</vt:lpstr>
      <vt:lpstr>PowerPoint 演示文稿</vt:lpstr>
      <vt:lpstr>PowerPoint 演示文稿</vt:lpstr>
      <vt:lpstr>PowerPoint 演示文稿</vt:lpstr>
      <vt:lpstr>PowerPoint 演示文稿</vt:lpstr>
      <vt:lpstr>PowerPoint 演示文稿</vt:lpstr>
      <vt:lpstr>Ablation Study</vt:lpstr>
      <vt:lpstr>PowerPoint 演示文稿</vt:lpstr>
      <vt:lpstr>PowerPoint 演示文稿</vt:lpstr>
      <vt:lpstr>Hidden nodes and regularization parameter </vt:lpstr>
      <vt:lpstr>Layers of ELM </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Extreme Learning Machine based Single Image Super Resolution</dc:title>
  <dc:creator>oracle</dc:creator>
  <cp:lastModifiedBy>Liu Chuangchuang</cp:lastModifiedBy>
  <cp:revision>846</cp:revision>
  <dcterms:created xsi:type="dcterms:W3CDTF">2018-06-20T08:28:07Z</dcterms:created>
  <dcterms:modified xsi:type="dcterms:W3CDTF">2019-01-26T03:49:08Z</dcterms:modified>
</cp:coreProperties>
</file>